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94"/>
  </p:notesMasterIdLst>
  <p:handoutMasterIdLst>
    <p:handoutMasterId r:id="rId95"/>
  </p:handoutMasterIdLst>
  <p:sldIdLst>
    <p:sldId id="256" r:id="rId2"/>
    <p:sldId id="1589" r:id="rId3"/>
    <p:sldId id="1590" r:id="rId4"/>
    <p:sldId id="1593" r:id="rId5"/>
    <p:sldId id="2077" r:id="rId6"/>
    <p:sldId id="2057" r:id="rId7"/>
    <p:sldId id="2061" r:id="rId8"/>
    <p:sldId id="2062" r:id="rId9"/>
    <p:sldId id="1915" r:id="rId10"/>
    <p:sldId id="2063" r:id="rId11"/>
    <p:sldId id="2064" r:id="rId12"/>
    <p:sldId id="2066" r:id="rId13"/>
    <p:sldId id="2068" r:id="rId14"/>
    <p:sldId id="2070" r:id="rId15"/>
    <p:sldId id="1970" r:id="rId16"/>
    <p:sldId id="1971" r:id="rId17"/>
    <p:sldId id="1972" r:id="rId18"/>
    <p:sldId id="1967" r:id="rId19"/>
    <p:sldId id="1974" r:id="rId20"/>
    <p:sldId id="2073" r:id="rId21"/>
    <p:sldId id="1976" r:id="rId22"/>
    <p:sldId id="1979" r:id="rId23"/>
    <p:sldId id="1980" r:id="rId24"/>
    <p:sldId id="2076" r:id="rId25"/>
    <p:sldId id="1982" r:id="rId26"/>
    <p:sldId id="1456" r:id="rId27"/>
    <p:sldId id="1457" r:id="rId28"/>
    <p:sldId id="2078" r:id="rId29"/>
    <p:sldId id="1995" r:id="rId30"/>
    <p:sldId id="303" r:id="rId31"/>
    <p:sldId id="1259" r:id="rId32"/>
    <p:sldId id="524" r:id="rId33"/>
    <p:sldId id="528" r:id="rId34"/>
    <p:sldId id="525" r:id="rId35"/>
    <p:sldId id="526" r:id="rId36"/>
    <p:sldId id="527" r:id="rId37"/>
    <p:sldId id="1392" r:id="rId38"/>
    <p:sldId id="1991" r:id="rId39"/>
    <p:sldId id="1265" r:id="rId40"/>
    <p:sldId id="1267" r:id="rId41"/>
    <p:sldId id="1268" r:id="rId42"/>
    <p:sldId id="1269" r:id="rId43"/>
    <p:sldId id="1270" r:id="rId44"/>
    <p:sldId id="1271" r:id="rId45"/>
    <p:sldId id="1272" r:id="rId46"/>
    <p:sldId id="1274" r:id="rId47"/>
    <p:sldId id="1341" r:id="rId48"/>
    <p:sldId id="1433" r:id="rId49"/>
    <p:sldId id="1434" r:id="rId50"/>
    <p:sldId id="1435" r:id="rId51"/>
    <p:sldId id="1436" r:id="rId52"/>
    <p:sldId id="1437" r:id="rId53"/>
    <p:sldId id="1438" r:id="rId54"/>
    <p:sldId id="1342" r:id="rId55"/>
    <p:sldId id="2081" r:id="rId56"/>
    <p:sldId id="1440" r:id="rId57"/>
    <p:sldId id="2082" r:id="rId58"/>
    <p:sldId id="2079" r:id="rId59"/>
    <p:sldId id="2059" r:id="rId60"/>
    <p:sldId id="1998" r:id="rId61"/>
    <p:sldId id="1947" r:id="rId62"/>
    <p:sldId id="1953" r:id="rId63"/>
    <p:sldId id="1955" r:id="rId64"/>
    <p:sldId id="2060" r:id="rId65"/>
    <p:sldId id="1956" r:id="rId66"/>
    <p:sldId id="1952" r:id="rId67"/>
    <p:sldId id="2023" r:id="rId68"/>
    <p:sldId id="1962" r:id="rId69"/>
    <p:sldId id="2024" r:id="rId70"/>
    <p:sldId id="1975" r:id="rId71"/>
    <p:sldId id="1968" r:id="rId72"/>
    <p:sldId id="2058" r:id="rId73"/>
    <p:sldId id="2028" r:id="rId74"/>
    <p:sldId id="2047" r:id="rId75"/>
    <p:sldId id="2048" r:id="rId76"/>
    <p:sldId id="2035" r:id="rId77"/>
    <p:sldId id="2036" r:id="rId78"/>
    <p:sldId id="2051" r:id="rId79"/>
    <p:sldId id="2052" r:id="rId80"/>
    <p:sldId id="2080" r:id="rId81"/>
    <p:sldId id="2021" r:id="rId82"/>
    <p:sldId id="1451" r:id="rId83"/>
    <p:sldId id="1833" r:id="rId84"/>
    <p:sldId id="2083" r:id="rId85"/>
    <p:sldId id="1928" r:id="rId86"/>
    <p:sldId id="1929" r:id="rId87"/>
    <p:sldId id="1930" r:id="rId88"/>
    <p:sldId id="1931" r:id="rId89"/>
    <p:sldId id="1932" r:id="rId90"/>
    <p:sldId id="1933" r:id="rId91"/>
    <p:sldId id="2038" r:id="rId92"/>
    <p:sldId id="2039" r:id="rId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66CCFF"/>
    <a:srgbClr val="FF00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7" autoAdjust="0"/>
    <p:restoredTop sz="82148" autoAdjust="0"/>
  </p:normalViewPr>
  <p:slideViewPr>
    <p:cSldViewPr snapToObjects="1">
      <p:cViewPr varScale="1">
        <p:scale>
          <a:sx n="97" d="100"/>
          <a:sy n="97" d="100"/>
        </p:scale>
        <p:origin x="1504" y="192"/>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rendmicro.com/cloud-content/us/pdfs/security-intelligence/white-papers/wp_trends-in-targeted-attacks.pdf"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ources.infosecinstitute.com/evolution-in-the-world-of-cyber-crime/#gre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Network Management Protocol (SNMP) is a popular protocol for network management. It is used for collecting information from, and configuring, network devices, such as servers, printers, hubs, switches, and routers on an Internet Protocol (IP) network.</a:t>
            </a:r>
          </a:p>
        </p:txBody>
      </p:sp>
      <p:sp>
        <p:nvSpPr>
          <p:cNvPr id="4" name="Slide Number Placeholder 3"/>
          <p:cNvSpPr>
            <a:spLocks noGrp="1"/>
          </p:cNvSpPr>
          <p:nvPr>
            <p:ph type="sldNum" sz="quarter" idx="5"/>
          </p:nvPr>
        </p:nvSpPr>
        <p:spPr/>
        <p:txBody>
          <a:bodyPr/>
          <a:lstStyle/>
          <a:p>
            <a:fld id="{3990217E-CD0F-B146-A013-B9F5B8025669}" type="slidenum">
              <a:rPr lang="en-US" smtClean="0"/>
              <a:t>24</a:t>
            </a:fld>
            <a:endParaRPr lang="en-US" dirty="0"/>
          </a:p>
        </p:txBody>
      </p:sp>
    </p:spTree>
    <p:extLst>
      <p:ext uri="{BB962C8B-B14F-4D97-AF65-F5344CB8AC3E}">
        <p14:creationId xmlns:p14="http://schemas.microsoft.com/office/powerpoint/2010/main" val="299482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Definição</a:t>
            </a:r>
            <a:r>
              <a:rPr lang="en-US" dirty="0"/>
              <a:t> de </a:t>
            </a:r>
            <a:r>
              <a:rPr lang="en-US" dirty="0" err="1"/>
              <a:t>comunicação</a:t>
            </a:r>
            <a:r>
              <a:rPr lang="en-US" dirty="0"/>
              <a:t> </a:t>
            </a:r>
            <a:r>
              <a:rPr lang="en-US" dirty="0" err="1"/>
              <a:t>anónima</a:t>
            </a:r>
            <a:endParaRPr lang="en-US" dirty="0"/>
          </a:p>
          <a:p>
            <a:endParaRPr lang="en-US" dirty="0"/>
          </a:p>
          <a:p>
            <a:r>
              <a:rPr lang="en-US" dirty="0"/>
              <a:t>Hiding the </a:t>
            </a:r>
            <a:r>
              <a:rPr lang="en-US" dirty="0" err="1">
                <a:solidFill>
                  <a:srgbClr val="FF0000"/>
                </a:solidFill>
              </a:rPr>
              <a:t>identitie</a:t>
            </a:r>
            <a:r>
              <a:rPr lang="en-US" dirty="0">
                <a:solidFill>
                  <a:srgbClr val="FF0000"/>
                </a:solidFill>
              </a:rPr>
              <a:t>(s)</a:t>
            </a:r>
            <a:r>
              <a:rPr lang="en-US" dirty="0"/>
              <a:t> of the parties involved in digital communications from </a:t>
            </a:r>
            <a:r>
              <a:rPr lang="en-US" dirty="0">
                <a:solidFill>
                  <a:srgbClr val="3366FF"/>
                </a:solidFill>
              </a:rPr>
              <a:t>each other</a:t>
            </a:r>
            <a:r>
              <a:rPr lang="en-US" dirty="0"/>
              <a:t>, or from </a:t>
            </a:r>
            <a:r>
              <a:rPr lang="en-US" dirty="0">
                <a:solidFill>
                  <a:srgbClr val="3366FF"/>
                </a:solidFill>
              </a:rPr>
              <a:t>third-parties</a:t>
            </a:r>
          </a:p>
          <a:p>
            <a:pPr lvl="1"/>
            <a:r>
              <a:rPr lang="en-US" dirty="0"/>
              <a:t>“Who you are” from the communicating party</a:t>
            </a:r>
          </a:p>
          <a:p>
            <a:pPr lvl="1"/>
            <a:r>
              <a:rPr lang="en-US" dirty="0"/>
              <a:t>“Who you are talking to” from everyone else</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30</a:t>
            </a:fld>
            <a:endParaRPr lang="en-US" dirty="0"/>
          </a:p>
        </p:txBody>
      </p:sp>
    </p:spTree>
    <p:extLst>
      <p:ext uri="{BB962C8B-B14F-4D97-AF65-F5344CB8AC3E}">
        <p14:creationId xmlns:p14="http://schemas.microsoft.com/office/powerpoint/2010/main" val="659329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amiunique.org</a:t>
            </a:r>
            <a:r>
              <a:rPr lang="en-US" dirty="0"/>
              <a:t>/</a:t>
            </a:r>
            <a:r>
              <a:rPr lang="en-US" dirty="0" err="1"/>
              <a:t>faq</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Device fingerprinting or browser fingerprinting is the systematic collection of information about a remote device, for identification purposes. Client-side scripting languages allow the development of procedures to collect very rich fingerprints: browser and operating system type and version, screen resolution, architecture type, lists of fonts, plugins, microphone, camera, etc.</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Browser fingerprints are also called “</a:t>
            </a:r>
            <a:r>
              <a:rPr lang="en-US" dirty="0" err="1"/>
              <a:t>cookieless</a:t>
            </a:r>
            <a:r>
              <a:rPr lang="en-US" dirty="0"/>
              <a:t> monsters” because it is not necessary to install any form of cookie to collect a fingerprint. This means that the act of fingerprinting a specific browser is stateless and transparent for the user. Any third-party interested in fingerprinting can exploit a set of different techniques to get a rich fingerprint: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The user agent and the accept headers are automatically sent to websites when a connection is initiated.</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JavaScript gives access to many browser-populated features like the plugins installed on the user’s device.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If the Flash plugin is installed, its rich programming interface (API) provides access to many system-specific attributes: exact version of the operating system, list of fonts, screen resolution, </a:t>
            </a:r>
            <a:r>
              <a:rPr lang="en-US" dirty="0" err="1"/>
              <a:t>timezone</a:t>
            </a:r>
            <a:r>
              <a:rPr lang="en-US" dirty="0"/>
              <a: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Through the display of an HTML5 Canvas element, it is possible to collect small differences in the hardware or in the software configurations, thanks to slight differences in the image rendering between devices. The smallest pixel difference can be detected. This is called canvas fingerprinting.</a:t>
            </a:r>
          </a:p>
        </p:txBody>
      </p:sp>
      <p:sp>
        <p:nvSpPr>
          <p:cNvPr id="4" name="Slide Number Placeholder 3"/>
          <p:cNvSpPr>
            <a:spLocks noGrp="1"/>
          </p:cNvSpPr>
          <p:nvPr>
            <p:ph type="sldNum" sz="quarter" idx="10"/>
          </p:nvPr>
        </p:nvSpPr>
        <p:spPr/>
        <p:txBody>
          <a:bodyPr/>
          <a:lstStyle/>
          <a:p>
            <a:fld id="{3990217E-CD0F-B146-A013-B9F5B8025669}" type="slidenum">
              <a:rPr lang="en-US" smtClean="0"/>
              <a:t>33</a:t>
            </a:fld>
            <a:endParaRPr lang="en-US" dirty="0"/>
          </a:p>
        </p:txBody>
      </p:sp>
    </p:spTree>
    <p:extLst>
      <p:ext uri="{BB962C8B-B14F-4D97-AF65-F5344CB8AC3E}">
        <p14:creationId xmlns:p14="http://schemas.microsoft.com/office/powerpoint/2010/main" val="3874152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37</a:t>
            </a:fld>
            <a:endParaRPr lang="en-US" dirty="0"/>
          </a:p>
        </p:txBody>
      </p:sp>
    </p:spTree>
    <p:extLst>
      <p:ext uri="{BB962C8B-B14F-4D97-AF65-F5344CB8AC3E}">
        <p14:creationId xmlns:p14="http://schemas.microsoft.com/office/powerpoint/2010/main" val="766660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security.stackexchange.com</a:t>
            </a:r>
            <a:r>
              <a:rPr lang="en-US" dirty="0"/>
              <a:t>/questions/8145/does-https-prevent-man-in-the-middle-attacks-by-proxy-server</a:t>
            </a:r>
          </a:p>
        </p:txBody>
      </p:sp>
      <p:sp>
        <p:nvSpPr>
          <p:cNvPr id="4" name="Slide Number Placeholder 3"/>
          <p:cNvSpPr>
            <a:spLocks noGrp="1"/>
          </p:cNvSpPr>
          <p:nvPr>
            <p:ph type="sldNum" sz="quarter" idx="10"/>
          </p:nvPr>
        </p:nvSpPr>
        <p:spPr/>
        <p:txBody>
          <a:bodyPr/>
          <a:lstStyle/>
          <a:p>
            <a:fld id="{3990217E-CD0F-B146-A013-B9F5B8025669}" type="slidenum">
              <a:rPr lang="en-US" smtClean="0"/>
              <a:t>41</a:t>
            </a:fld>
            <a:endParaRPr lang="en-US" dirty="0"/>
          </a:p>
        </p:txBody>
      </p:sp>
    </p:spTree>
    <p:extLst>
      <p:ext uri="{BB962C8B-B14F-4D97-AF65-F5344CB8AC3E}">
        <p14:creationId xmlns:p14="http://schemas.microsoft.com/office/powerpoint/2010/main" val="3244216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Use public-key cryptography to establish a </a:t>
            </a:r>
            <a:r>
              <a:rPr lang="pt-PT" dirty="0"/>
              <a:t>“</a:t>
            </a:r>
            <a:r>
              <a:rPr lang="en-US" dirty="0"/>
              <a:t>circuit</a:t>
            </a:r>
            <a:r>
              <a:rPr lang="pt-PT" dirty="0"/>
              <a:t>”</a:t>
            </a:r>
            <a:r>
              <a:rPr lang="en-US" dirty="0"/>
              <a:t> with pairwise symmetric keys between hops on the circuit</a:t>
            </a:r>
          </a:p>
          <a:p>
            <a:pPr lvl="1"/>
            <a:r>
              <a:rPr lang="en-US" dirty="0"/>
              <a:t>Sender chooses sequence of routers: some may be honest some controlled by an investigator; sender controls length of path</a:t>
            </a:r>
          </a:p>
          <a:p>
            <a:pPr lvl="1"/>
            <a:r>
              <a:rPr lang="en-US" dirty="0"/>
              <a:t>Then use symmetric decryption and re-encryption to move data messages along the established circuits</a:t>
            </a:r>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48</a:t>
            </a:fld>
            <a:endParaRPr lang="en-US" dirty="0"/>
          </a:p>
        </p:txBody>
      </p:sp>
    </p:spTree>
    <p:extLst>
      <p:ext uri="{BB962C8B-B14F-4D97-AF65-F5344CB8AC3E}">
        <p14:creationId xmlns:p14="http://schemas.microsoft.com/office/powerpoint/2010/main" val="1719065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Anonymizes user traffic by forwarding it through a </a:t>
            </a:r>
            <a:r>
              <a:rPr lang="en-US" b="1" dirty="0"/>
              <a:t>circuit </a:t>
            </a:r>
            <a:r>
              <a:rPr lang="en-US" dirty="0"/>
              <a:t>of relays</a:t>
            </a:r>
          </a:p>
          <a:p>
            <a:pPr lvl="1"/>
            <a:r>
              <a:rPr lang="en-US" dirty="0"/>
              <a:t>Each </a:t>
            </a:r>
            <a:r>
              <a:rPr lang="en-US" b="1" dirty="0"/>
              <a:t>relay</a:t>
            </a:r>
            <a:r>
              <a:rPr lang="en-US" dirty="0"/>
              <a:t> in the circuit knows only the immediate transmitter of the message and the immediate receiver of the message</a:t>
            </a:r>
          </a:p>
          <a:p>
            <a:pPr>
              <a:lnSpc>
                <a:spcPct val="90000"/>
              </a:lnSpc>
            </a:pPr>
            <a:endParaRPr lang="pt-PT" altLang="ja-JP" dirty="0"/>
          </a:p>
          <a:p>
            <a:pPr>
              <a:lnSpc>
                <a:spcPct val="90000"/>
              </a:lnSpc>
            </a:pPr>
            <a:endParaRPr lang="pt-PT" altLang="ja-JP" dirty="0"/>
          </a:p>
          <a:p>
            <a:pPr>
              <a:lnSpc>
                <a:spcPct val="90000"/>
              </a:lnSpc>
            </a:pPr>
            <a:r>
              <a:rPr lang="ja-JP" altLang="en-US"/>
              <a:t>“</a:t>
            </a:r>
            <a:r>
              <a:rPr lang="en-US" dirty="0"/>
              <a:t>If you’re not doing anything wrong, you shouldn’t have anything to hide.</a:t>
            </a:r>
            <a:r>
              <a:rPr lang="ja-JP" altLang="en-US"/>
              <a:t>”</a:t>
            </a:r>
            <a:endParaRPr lang="en-US" dirty="0"/>
          </a:p>
          <a:p>
            <a:pPr lvl="1">
              <a:lnSpc>
                <a:spcPct val="90000"/>
              </a:lnSpc>
            </a:pPr>
            <a:r>
              <a:rPr lang="en-US" dirty="0"/>
              <a:t>Do you agree?</a:t>
            </a:r>
          </a:p>
          <a:p>
            <a:pPr lvl="1">
              <a:lnSpc>
                <a:spcPct val="90000"/>
              </a:lnSpc>
            </a:pPr>
            <a:endParaRPr lang="en-US" dirty="0"/>
          </a:p>
          <a:p>
            <a:pPr>
              <a:lnSpc>
                <a:spcPct val="90000"/>
              </a:lnSpc>
            </a:pPr>
            <a:r>
              <a:rPr lang="en-US" dirty="0"/>
              <a:t>Who else uses Tor?</a:t>
            </a:r>
          </a:p>
          <a:p>
            <a:pPr lvl="1">
              <a:lnSpc>
                <a:spcPct val="90000"/>
              </a:lnSpc>
            </a:pPr>
            <a:r>
              <a:rPr lang="en-US" dirty="0"/>
              <a:t>Journalists</a:t>
            </a:r>
          </a:p>
          <a:p>
            <a:pPr lvl="1">
              <a:lnSpc>
                <a:spcPct val="90000"/>
              </a:lnSpc>
            </a:pPr>
            <a:r>
              <a:rPr lang="en-US" dirty="0"/>
              <a:t>Law enforcement</a:t>
            </a:r>
          </a:p>
          <a:p>
            <a:pPr lvl="1">
              <a:lnSpc>
                <a:spcPct val="90000"/>
              </a:lnSpc>
            </a:pPr>
            <a:r>
              <a:rPr lang="en-US" dirty="0"/>
              <a:t>Human rights activists</a:t>
            </a:r>
          </a:p>
          <a:p>
            <a:pPr lvl="1">
              <a:lnSpc>
                <a:spcPct val="90000"/>
              </a:lnSpc>
            </a:pPr>
            <a:r>
              <a:rPr lang="en-US" dirty="0"/>
              <a:t>Normal people</a:t>
            </a:r>
          </a:p>
          <a:p>
            <a:pPr>
              <a:lnSpc>
                <a:spcPct val="90000"/>
              </a:lnSpc>
            </a:pPr>
            <a:endParaRPr lang="en-US" dirty="0"/>
          </a:p>
          <a:p>
            <a:pPr>
              <a:lnSpc>
                <a:spcPct val="90000"/>
              </a:lnSpc>
            </a:pPr>
            <a:r>
              <a:rPr lang="en-US" dirty="0"/>
              <a:t>Fact: Tor was/is developed by the Navy</a:t>
            </a:r>
          </a:p>
          <a:p>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54</a:t>
            </a:fld>
            <a:endParaRPr lang="en-US" dirty="0"/>
          </a:p>
        </p:txBody>
      </p:sp>
    </p:spTree>
    <p:extLst>
      <p:ext uri="{BB962C8B-B14F-4D97-AF65-F5344CB8AC3E}">
        <p14:creationId xmlns:p14="http://schemas.microsoft.com/office/powerpoint/2010/main" val="135557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www.torproject.org</a:t>
            </a:r>
            <a:r>
              <a:rPr lang="en-US" dirty="0"/>
              <a:t>/docs/hidden-</a:t>
            </a:r>
            <a:r>
              <a:rPr lang="en-US" dirty="0" err="1"/>
              <a:t>services.html.en</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56</a:t>
            </a:fld>
            <a:endParaRPr lang="en-US" dirty="0"/>
          </a:p>
        </p:txBody>
      </p:sp>
    </p:spTree>
    <p:extLst>
      <p:ext uri="{BB962C8B-B14F-4D97-AF65-F5344CB8AC3E}">
        <p14:creationId xmlns:p14="http://schemas.microsoft.com/office/powerpoint/2010/main" val="4010351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Stealing personal data such as mail accounts, intellectual property, military secrets, embarrassing information or bank credentials</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61</a:t>
            </a:fld>
            <a:endParaRPr lang="en-US" dirty="0"/>
          </a:p>
        </p:txBody>
      </p:sp>
    </p:spTree>
    <p:extLst>
      <p:ext uri="{BB962C8B-B14F-4D97-AF65-F5344CB8AC3E}">
        <p14:creationId xmlns:p14="http://schemas.microsoft.com/office/powerpoint/2010/main" val="189666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by online criminals to make money</a:t>
            </a:r>
          </a:p>
          <a:p>
            <a:pPr lvl="1"/>
            <a:r>
              <a:rPr lang="en-US" dirty="0"/>
              <a:t>Extortion</a:t>
            </a:r>
          </a:p>
          <a:p>
            <a:pPr lvl="2"/>
            <a:r>
              <a:rPr lang="en-US" dirty="0"/>
              <a:t>“Pay use $100K or we will </a:t>
            </a:r>
            <a:r>
              <a:rPr lang="en-US" dirty="0" err="1"/>
              <a:t>DDoS</a:t>
            </a:r>
            <a:r>
              <a:rPr lang="en-US" dirty="0"/>
              <a:t> your website”</a:t>
            </a:r>
          </a:p>
          <a:p>
            <a:pPr lvl="1"/>
            <a:r>
              <a:rPr lang="en-US" dirty="0"/>
              <a:t>Spam and click-fraud</a:t>
            </a:r>
          </a:p>
          <a:p>
            <a:pPr lvl="1"/>
            <a:r>
              <a:rPr lang="en-US" dirty="0"/>
              <a:t>Phishing and theft of personal information</a:t>
            </a:r>
          </a:p>
          <a:p>
            <a:pPr lvl="2"/>
            <a:r>
              <a:rPr lang="en-US" dirty="0"/>
              <a:t>Credit card numbers, bank login information, etc.</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66</a:t>
            </a:fld>
            <a:endParaRPr lang="en-US" dirty="0"/>
          </a:p>
        </p:txBody>
      </p:sp>
    </p:spTree>
    <p:extLst>
      <p:ext uri="{BB962C8B-B14F-4D97-AF65-F5344CB8AC3E}">
        <p14:creationId xmlns:p14="http://schemas.microsoft.com/office/powerpoint/2010/main" val="1971341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legaldictionary.net</a:t>
            </a:r>
            <a:r>
              <a:rPr lang="en-US" dirty="0"/>
              <a:t>/cybercrime/</a:t>
            </a:r>
          </a:p>
          <a:p>
            <a:endParaRPr lang="en-US" dirty="0"/>
          </a:p>
          <a:p>
            <a:r>
              <a:rPr lang="en-US" dirty="0"/>
              <a:t>Criminal activity that entails the use of a computer system, computer technology, or the internet.</a:t>
            </a:r>
          </a:p>
          <a:p>
            <a:endParaRPr lang="en-US" dirty="0"/>
          </a:p>
          <a:p>
            <a:r>
              <a:rPr lang="en-US" dirty="0"/>
              <a:t>Cybercrime is now defined as any criminal offense that is facilitated by, or involves the use of, electronic communications or information systems, including any electronic device, computer, or the internet.</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a:t>
            </a:fld>
            <a:endParaRPr lang="en-US" dirty="0"/>
          </a:p>
        </p:txBody>
      </p:sp>
    </p:spTree>
    <p:extLst>
      <p:ext uri="{BB962C8B-B14F-4D97-AF65-F5344CB8AC3E}">
        <p14:creationId xmlns:p14="http://schemas.microsoft.com/office/powerpoint/2010/main" val="1956242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readwrite.com</a:t>
            </a:r>
            <a:r>
              <a:rPr lang="en-US" dirty="0"/>
              <a:t>/2013/07/31/how-to-build-a-botnet-in-15-minutes</a:t>
            </a:r>
          </a:p>
          <a:p>
            <a:r>
              <a:rPr lang="en-US" dirty="0"/>
              <a:t>https://</a:t>
            </a:r>
            <a:r>
              <a:rPr lang="en-US" dirty="0" err="1"/>
              <a:t>www.fireeye.com</a:t>
            </a:r>
            <a:r>
              <a:rPr lang="en-US" dirty="0"/>
              <a:t>/blog/executive-perspective/2013/08/cybercriminal-intent-how-to-build-your-own-botnet-in-less-than-15-minutes.html</a:t>
            </a:r>
          </a:p>
        </p:txBody>
      </p:sp>
      <p:sp>
        <p:nvSpPr>
          <p:cNvPr id="4" name="Slide Number Placeholder 3"/>
          <p:cNvSpPr>
            <a:spLocks noGrp="1"/>
          </p:cNvSpPr>
          <p:nvPr>
            <p:ph type="sldNum" sz="quarter" idx="10"/>
          </p:nvPr>
        </p:nvSpPr>
        <p:spPr/>
        <p:txBody>
          <a:bodyPr/>
          <a:lstStyle/>
          <a:p>
            <a:fld id="{3990217E-CD0F-B146-A013-B9F5B8025669}" type="slidenum">
              <a:rPr lang="en-US" smtClean="0"/>
              <a:t>68</a:t>
            </a:fld>
            <a:endParaRPr lang="en-US" dirty="0"/>
          </a:p>
        </p:txBody>
      </p:sp>
    </p:spTree>
    <p:extLst>
      <p:ext uri="{BB962C8B-B14F-4D97-AF65-F5344CB8AC3E}">
        <p14:creationId xmlns:p14="http://schemas.microsoft.com/office/powerpoint/2010/main" val="1746055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command-and-control [C&amp;C] server</a:t>
            </a:r>
            <a:r>
              <a:rPr lang="en-US" sz="1200" b="0" i="0" kern="1200" dirty="0">
                <a:solidFill>
                  <a:schemeClr val="tx1"/>
                </a:solidFill>
                <a:effectLst/>
                <a:latin typeface="+mn-lt"/>
                <a:ea typeface="+mn-ea"/>
                <a:cs typeface="+mn-cs"/>
              </a:rPr>
              <a:t> is a computer controlled by an </a:t>
            </a:r>
            <a:r>
              <a:rPr lang="en-US" sz="1200" b="0" i="0" u="none" strike="noStrike" kern="1200" dirty="0">
                <a:solidFill>
                  <a:schemeClr val="tx1"/>
                </a:solidFill>
                <a:effectLst/>
                <a:latin typeface="+mn-lt"/>
                <a:ea typeface="+mn-ea"/>
                <a:cs typeface="+mn-cs"/>
                <a:hlinkClick r:id="rId3"/>
              </a:rPr>
              <a:t>attacker </a:t>
            </a:r>
            <a:r>
              <a:rPr lang="en-US" sz="1200" b="0" i="0" kern="1200" dirty="0">
                <a:solidFill>
                  <a:schemeClr val="tx1"/>
                </a:solidFill>
                <a:effectLst/>
                <a:latin typeface="+mn-lt"/>
                <a:ea typeface="+mn-ea"/>
                <a:cs typeface="+mn-cs"/>
              </a:rPr>
              <a:t>or cybercriminal which is used to send commands to systems compromised by malware and receive stolen data from a target network.</a:t>
            </a:r>
          </a:p>
          <a:p>
            <a:endParaRPr lang="en-US" sz="1200" b="0" i="0" kern="1200" dirty="0">
              <a:solidFill>
                <a:schemeClr val="tx1"/>
              </a:solidFill>
              <a:effectLst/>
              <a:latin typeface="+mn-lt"/>
              <a:ea typeface="+mn-ea"/>
              <a:cs typeface="+mn-cs"/>
            </a:endParaRPr>
          </a:p>
          <a:p>
            <a:r>
              <a:rPr lang="en-US" dirty="0"/>
              <a:t>https://</a:t>
            </a:r>
            <a:r>
              <a:rPr lang="en-US" dirty="0" err="1"/>
              <a:t>www.trendmicro.com</a:t>
            </a:r>
            <a:r>
              <a:rPr lang="en-US" dirty="0"/>
              <a:t>/</a:t>
            </a:r>
            <a:r>
              <a:rPr lang="en-US" dirty="0" err="1"/>
              <a:t>vinfo</a:t>
            </a:r>
            <a:r>
              <a:rPr lang="en-US" dirty="0"/>
              <a:t>/us/security/definition/command-and-control-server</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70</a:t>
            </a:fld>
            <a:endParaRPr lang="en-US" dirty="0"/>
          </a:p>
        </p:txBody>
      </p:sp>
    </p:spTree>
    <p:extLst>
      <p:ext uri="{BB962C8B-B14F-4D97-AF65-F5344CB8AC3E}">
        <p14:creationId xmlns:p14="http://schemas.microsoft.com/office/powerpoint/2010/main" val="18884675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5"/>
            <a:endParaRPr lang="en-US" dirty="0"/>
          </a:p>
          <a:p>
            <a:r>
              <a:rPr lang="en-US" dirty="0"/>
              <a:t>Email</a:t>
            </a:r>
          </a:p>
          <a:p>
            <a:pPr lvl="1"/>
            <a:r>
              <a:rPr lang="en-US" dirty="0"/>
              <a:t>A more traditional yet still popular method of botnet infection is through a user opening email with malicious content, often sent by someone the user knows and trusts (whose system is likely infected with a botnet)</a:t>
            </a:r>
          </a:p>
          <a:p>
            <a:pPr marL="0" indent="0">
              <a:buNone/>
            </a:pPr>
            <a:endParaRPr lang="en-US" dirty="0"/>
          </a:p>
          <a:p>
            <a:r>
              <a:rPr lang="en-US" dirty="0"/>
              <a:t>Pirated software</a:t>
            </a:r>
          </a:p>
          <a:p>
            <a:pPr lvl="1"/>
            <a:r>
              <a:rPr lang="en-US" dirty="0"/>
              <a:t>Malware developers often hide malicious code inside a software download, which then installs itself on a victim’s machine when the user opens the executable</a:t>
            </a:r>
          </a:p>
          <a:p>
            <a:pPr lvl="1"/>
            <a:endParaRPr lang="en-US" dirty="0"/>
          </a:p>
          <a:p>
            <a:r>
              <a:rPr lang="en-US" dirty="0"/>
              <a:t>Drive-by download</a:t>
            </a:r>
          </a:p>
          <a:p>
            <a:pPr lvl="1"/>
            <a:r>
              <a:rPr lang="en-US" dirty="0"/>
              <a:t>Visiting a malicious site with a PC that hasn’t been kept current with security patches and antivirus can download and execute malware on the user’s PC, thus adding to that botnet’s ranks</a:t>
            </a:r>
          </a:p>
          <a:p>
            <a:pPr lvl="1"/>
            <a:endParaRPr lang="en-US" dirty="0"/>
          </a:p>
          <a:p>
            <a:pPr lvl="1"/>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71</a:t>
            </a:fld>
            <a:endParaRPr lang="en-US" dirty="0"/>
          </a:p>
        </p:txBody>
      </p:sp>
    </p:spTree>
    <p:extLst>
      <p:ext uri="{BB962C8B-B14F-4D97-AF65-F5344CB8AC3E}">
        <p14:creationId xmlns:p14="http://schemas.microsoft.com/office/powerpoint/2010/main" val="29240155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Cifra</a:t>
            </a:r>
            <a:endParaRPr lang="en-US" dirty="0"/>
          </a:p>
          <a:p>
            <a:pPr lvl="1"/>
            <a:r>
              <a:rPr lang="en-US" dirty="0"/>
              <a:t>Botnet malware is encrypted to avoid detection by signature-based IDS</a:t>
            </a:r>
          </a:p>
          <a:p>
            <a:pPr lvl="1"/>
            <a:endParaRPr lang="en-US" dirty="0"/>
          </a:p>
          <a:p>
            <a:r>
              <a:rPr lang="en-US" dirty="0"/>
              <a:t>Rootkits</a:t>
            </a:r>
          </a:p>
          <a:p>
            <a:pPr lvl="1"/>
            <a:r>
              <a:rPr lang="en-US" dirty="0"/>
              <a:t>To hide processes, data, or activities on a compromised system</a:t>
            </a:r>
          </a:p>
          <a:p>
            <a:pPr marL="0" indent="0">
              <a:buNone/>
            </a:pPr>
            <a:endParaRPr lang="en-US" dirty="0"/>
          </a:p>
          <a:p>
            <a:r>
              <a:rPr lang="en-US" dirty="0"/>
              <a:t>Piggyback on existing protocols and systems</a:t>
            </a:r>
          </a:p>
          <a:p>
            <a:pPr lvl="1"/>
            <a:r>
              <a:rPr lang="en-US" dirty="0"/>
              <a:t>E.g., IRC, HTTP, etc.</a:t>
            </a:r>
          </a:p>
          <a:p>
            <a:pPr lvl="1"/>
            <a:endParaRPr lang="en-US" dirty="0"/>
          </a:p>
          <a:p>
            <a:r>
              <a:rPr lang="en-US" dirty="0"/>
              <a:t>Fast Flux and Domain Generation Algorithms (DGA)</a:t>
            </a:r>
          </a:p>
          <a:p>
            <a:pPr lvl="1"/>
            <a:r>
              <a:rPr lang="en-US" dirty="0"/>
              <a:t>To ensure the bot is always able to communicate with its C&amp;C server</a:t>
            </a:r>
          </a:p>
          <a:p>
            <a:pPr lvl="1"/>
            <a:endParaRPr lang="en-US" dirty="0"/>
          </a:p>
          <a:p>
            <a:r>
              <a:rPr lang="en-US" dirty="0"/>
              <a:t>P2P botnet architectures</a:t>
            </a:r>
          </a:p>
          <a:p>
            <a:pPr lvl="1"/>
            <a:r>
              <a:rPr lang="en-US" dirty="0"/>
              <a:t>To avoid single point of detection / failure</a:t>
            </a:r>
          </a:p>
          <a:p>
            <a:pPr lvl="1"/>
            <a:endParaRPr lang="en-US" dirty="0"/>
          </a:p>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a:t>To avoid single point of detection / failure</a:t>
            </a:r>
          </a:p>
          <a:p>
            <a:pPr lvl="1"/>
            <a:endParaRPr lang="en-US" dirty="0"/>
          </a:p>
          <a:p>
            <a:pPr lvl="1"/>
            <a:endParaRPr lang="en-US" dirty="0"/>
          </a:p>
          <a:p>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73</a:t>
            </a:fld>
            <a:endParaRPr lang="en-US" dirty="0"/>
          </a:p>
        </p:txBody>
      </p:sp>
    </p:spTree>
    <p:extLst>
      <p:ext uri="{BB962C8B-B14F-4D97-AF65-F5344CB8AC3E}">
        <p14:creationId xmlns:p14="http://schemas.microsoft.com/office/powerpoint/2010/main" val="3609637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HTTP is used, bots query dedicated web sites regularly for getting new commands</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76</a:t>
            </a:fld>
            <a:endParaRPr lang="en-US" dirty="0"/>
          </a:p>
        </p:txBody>
      </p:sp>
    </p:spTree>
    <p:extLst>
      <p:ext uri="{BB962C8B-B14F-4D97-AF65-F5344CB8AC3E}">
        <p14:creationId xmlns:p14="http://schemas.microsoft.com/office/powerpoint/2010/main" val="2866767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www.torproject.org</a:t>
            </a:r>
            <a:r>
              <a:rPr lang="en-US" dirty="0"/>
              <a:t>/docs/hidden-</a:t>
            </a:r>
            <a:r>
              <a:rPr lang="en-US" dirty="0" err="1"/>
              <a:t>services.html.en</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87</a:t>
            </a:fld>
            <a:endParaRPr lang="en-US" dirty="0"/>
          </a:p>
        </p:txBody>
      </p:sp>
    </p:spTree>
    <p:extLst>
      <p:ext uri="{BB962C8B-B14F-4D97-AF65-F5344CB8AC3E}">
        <p14:creationId xmlns:p14="http://schemas.microsoft.com/office/powerpoint/2010/main" val="806722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Misconception: since bots connect w/ C&amp;C server, existing tools are able to block the connection</a:t>
            </a:r>
          </a:p>
          <a:p>
            <a:endParaRPr lang="en-US" dirty="0"/>
          </a:p>
          <a:p>
            <a:r>
              <a:rPr lang="en-US" dirty="0"/>
              <a:t>To evade existing methods of blocking access the server, some botnets maintain a list of IPs with which to connect</a:t>
            </a:r>
          </a:p>
          <a:p>
            <a:endParaRPr lang="en-US" dirty="0"/>
          </a:p>
          <a:p>
            <a:r>
              <a:rPr lang="en-US" dirty="0"/>
              <a:t>More advanced botnets use </a:t>
            </a:r>
            <a:r>
              <a:rPr lang="en-US" b="1" dirty="0"/>
              <a:t>fast flux</a:t>
            </a:r>
            <a:r>
              <a:rPr lang="en-US" dirty="0"/>
              <a:t>: </a:t>
            </a:r>
            <a:r>
              <a:rPr lang="en-US" b="1" dirty="0"/>
              <a:t>IP addresses are rotated against the same domain</a:t>
            </a:r>
          </a:p>
          <a:p>
            <a:pPr lvl="1"/>
            <a:r>
              <a:rPr lang="en-US" dirty="0"/>
              <a:t>Bot master points many IP addresses to the domain names the bot attempts to contact</a:t>
            </a:r>
          </a:p>
          <a:p>
            <a:pPr lvl="1"/>
            <a:r>
              <a:rPr lang="en-US" dirty="0"/>
              <a:t>By changing those records regularly, the bot master ensures they can stay a step ahead of potential actions to shut down the server</a:t>
            </a:r>
          </a:p>
          <a:p>
            <a:pPr lvl="1"/>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91</a:t>
            </a:fld>
            <a:endParaRPr lang="en-US" dirty="0"/>
          </a:p>
        </p:txBody>
      </p:sp>
    </p:spTree>
    <p:extLst>
      <p:ext uri="{BB962C8B-B14F-4D97-AF65-F5344CB8AC3E}">
        <p14:creationId xmlns:p14="http://schemas.microsoft.com/office/powerpoint/2010/main" val="109863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Any act that would allow an individuals to get access to patents, trade secret, customer data, sales trends and any other confidential information that can be of monetary gain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When fraudsters access enough information about someone’s identity (such as their name, date of birth, addresses) to commit identity fraud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The use of stolen identity in criminal activity to obtain goods or services by deception, e.g.: open bank accounts, obtain credit cards, loans and state benefits, order goods in your name, take over your existing accounts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Any type of criminal behavior that uses fraudulent solicitation to prospective victims to conduct fraudulent transactions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lvl="1"/>
            <a:r>
              <a:rPr lang="en-GB" sz="2000" dirty="0"/>
              <a:t>The act of harming or harassing via information technology networks in a repeated and deliberate manner</a:t>
            </a:r>
          </a:p>
          <a:p>
            <a:pPr lvl="1"/>
            <a:r>
              <a:rPr lang="en-GB" sz="2000" dirty="0"/>
              <a:t>Victims of cyberbullying are children, victims of cyberstalking are adults</a:t>
            </a:r>
          </a:p>
          <a:p>
            <a:pPr lvl="1"/>
            <a:endParaRPr lang="en-GB" sz="2000" dirty="0"/>
          </a:p>
          <a:p>
            <a:r>
              <a:rPr lang="en-GB" sz="2400" dirty="0"/>
              <a:t>Denial of service attacks </a:t>
            </a:r>
          </a:p>
          <a:p>
            <a:pPr lvl="1"/>
            <a:r>
              <a:rPr lang="en-GB" sz="2000" dirty="0"/>
              <a:t>Aim at stopping legitimate requests to a network over the Internet by subjecting the network to illegitimate requests</a:t>
            </a:r>
          </a:p>
          <a:p>
            <a:pPr lvl="5"/>
            <a:endParaRPr lang="en-GB" dirty="0"/>
          </a:p>
          <a:p>
            <a:r>
              <a:rPr lang="en-GB" sz="2400" dirty="0"/>
              <a:t>Hacker system penetrations</a:t>
            </a:r>
          </a:p>
          <a:p>
            <a:pPr lvl="1"/>
            <a:r>
              <a:rPr lang="en-GB" sz="2000" dirty="0"/>
              <a:t>A network or system penetration occurs when an outsider gets access to the network and changes settings within the network</a:t>
            </a:r>
          </a:p>
          <a:p>
            <a:pPr lvl="5"/>
            <a:endParaRPr lang="en-GB" sz="1200" dirty="0"/>
          </a:p>
          <a:p>
            <a:r>
              <a:rPr lang="en-GB" sz="2400" dirty="0"/>
              <a:t>Planting of malicious programs (malware)</a:t>
            </a:r>
          </a:p>
          <a:p>
            <a:pPr lvl="1"/>
            <a:r>
              <a:rPr lang="en-US" sz="2000" dirty="0"/>
              <a:t>Virus are attached to applications and cannot replicate themselves alone; can affect machines and seek to affect other vulnerable systems </a:t>
            </a:r>
          </a:p>
          <a:p>
            <a:pPr lvl="1"/>
            <a:r>
              <a:rPr lang="en-US" sz="2000" dirty="0"/>
              <a:t>Worms seek to replicate themselves over the network thereby hogging resources apart from creating malfunctions</a:t>
            </a:r>
          </a:p>
          <a:p>
            <a:pPr lvl="1"/>
            <a:r>
              <a:rPr lang="en-US" sz="2000" dirty="0"/>
              <a:t>Trojan horses and backdoors are programs that allow an intruder to retain access to a compromised machine</a:t>
            </a:r>
            <a:endParaRPr lang="en-US" dirty="0"/>
          </a:p>
          <a:p>
            <a:pPr lvl="1"/>
            <a:endParaRPr lang="en-US" sz="2000" dirty="0"/>
          </a:p>
          <a:p>
            <a:pPr lvl="1"/>
            <a:endParaRPr lang="en-GB" sz="2000"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1227748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www.anacom.pt</a:t>
            </a:r>
            <a:r>
              <a:rPr lang="en-US" dirty="0"/>
              <a:t>/</a:t>
            </a:r>
            <a:r>
              <a:rPr lang="en-US" dirty="0" err="1"/>
              <a:t>render.jsp?contentId</a:t>
            </a:r>
            <a:r>
              <a:rPr lang="en-US" dirty="0"/>
              <a:t>=985560#.V_Kb-JMrI7x</a:t>
            </a:r>
          </a:p>
        </p:txBody>
      </p:sp>
      <p:sp>
        <p:nvSpPr>
          <p:cNvPr id="4" name="Slide Number Placeholder 3"/>
          <p:cNvSpPr>
            <a:spLocks noGrp="1"/>
          </p:cNvSpPr>
          <p:nvPr>
            <p:ph type="sldNum" sz="quarter" idx="10"/>
          </p:nvPr>
        </p:nvSpPr>
        <p:spPr/>
        <p:txBody>
          <a:bodyPr/>
          <a:lstStyle/>
          <a:p>
            <a:fld id="{3990217E-CD0F-B146-A013-B9F5B8025669}" type="slidenum">
              <a:rPr lang="en-US" smtClean="0"/>
              <a:t>4</a:t>
            </a:fld>
            <a:endParaRPr lang="en-US" dirty="0"/>
          </a:p>
        </p:txBody>
      </p:sp>
    </p:spTree>
    <p:extLst>
      <p:ext uri="{BB962C8B-B14F-4D97-AF65-F5344CB8AC3E}">
        <p14:creationId xmlns:p14="http://schemas.microsoft.com/office/powerpoint/2010/main" val="352073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https://resources.infosecinstitute.com/evolution-in-the-world-of-cyber-crime/#gref</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a:t>
            </a:fld>
            <a:endParaRPr lang="en-US" dirty="0"/>
          </a:p>
        </p:txBody>
      </p:sp>
    </p:spTree>
    <p:extLst>
      <p:ext uri="{BB962C8B-B14F-4D97-AF65-F5344CB8AC3E}">
        <p14:creationId xmlns:p14="http://schemas.microsoft.com/office/powerpoint/2010/main" val="340045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WWW:</a:t>
            </a:r>
            <a:r>
              <a:rPr lang="en-US" baseline="0" dirty="0"/>
              <a:t> an information system on the Internet which allows documents to be connected to other documents by hypertext links, enabling the user to search for information by moving from one document to another.</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a:t>
            </a:fld>
            <a:endParaRPr lang="en-US" dirty="0"/>
          </a:p>
        </p:txBody>
      </p:sp>
    </p:spTree>
    <p:extLst>
      <p:ext uri="{BB962C8B-B14F-4D97-AF65-F5344CB8AC3E}">
        <p14:creationId xmlns:p14="http://schemas.microsoft.com/office/powerpoint/2010/main" val="224275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“visible” through typical search engines is minimal</a:t>
            </a:r>
          </a:p>
          <a:p>
            <a:endParaRPr lang="en-US" b="1" dirty="0"/>
          </a:p>
          <a:p>
            <a:r>
              <a:rPr lang="en-US" b="1" dirty="0"/>
              <a:t>Deep Web </a:t>
            </a:r>
            <a:r>
              <a:rPr lang="en-US" dirty="0"/>
              <a:t>is not necessarily bad: it’s just that the content is not directly indexed</a:t>
            </a:r>
          </a:p>
          <a:p>
            <a:endParaRPr lang="en-US" dirty="0"/>
          </a:p>
          <a:p>
            <a:r>
              <a:rPr lang="en-US" dirty="0"/>
              <a:t>Part of the deep web where criminal activity is carried out is named the </a:t>
            </a:r>
            <a:r>
              <a:rPr lang="en-US" b="1" dirty="0"/>
              <a:t>Dark Web</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17025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www.blackhat.com</a:t>
            </a:r>
            <a:r>
              <a:rPr lang="en-US" dirty="0"/>
              <a:t>/presentations/bh-europe-05/BH_EU_05-Long.pdf</a:t>
            </a:r>
          </a:p>
        </p:txBody>
      </p:sp>
      <p:sp>
        <p:nvSpPr>
          <p:cNvPr id="4" name="Slide Number Placeholder 3"/>
          <p:cNvSpPr>
            <a:spLocks noGrp="1"/>
          </p:cNvSpPr>
          <p:nvPr>
            <p:ph type="sldNum" sz="quarter" idx="10"/>
          </p:nvPr>
        </p:nvSpPr>
        <p:spPr/>
        <p:txBody>
          <a:bodyPr/>
          <a:lstStyle/>
          <a:p>
            <a:fld id="{3990217E-CD0F-B146-A013-B9F5B8025669}" type="slidenum">
              <a:rPr lang="en-US" smtClean="0"/>
              <a:t>18</a:t>
            </a:fld>
            <a:endParaRPr lang="en-US" dirty="0"/>
          </a:p>
        </p:txBody>
      </p:sp>
    </p:spTree>
    <p:extLst>
      <p:ext uri="{BB962C8B-B14F-4D97-AF65-F5344CB8AC3E}">
        <p14:creationId xmlns:p14="http://schemas.microsoft.com/office/powerpoint/2010/main" val="193440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spcAft>
                <a:spcPts val="0"/>
              </a:spcAft>
              <a:buFont typeface="Arial" pitchFamily="34" charset="0"/>
              <a:buChar char="•"/>
              <a:defRPr/>
            </a:pPr>
            <a:r>
              <a:rPr lang="en-US" dirty="0"/>
              <a:t>Dynamic (server generated) web pages and searchable databases</a:t>
            </a:r>
          </a:p>
          <a:p>
            <a:pPr lvl="1" fontAlgn="auto">
              <a:spcAft>
                <a:spcPts val="0"/>
              </a:spcAft>
              <a:buFont typeface="Arial" pitchFamily="34" charset="0"/>
              <a:buChar char="–"/>
              <a:defRPr/>
            </a:pPr>
            <a:r>
              <a:rPr lang="en-US" dirty="0"/>
              <a:t>Response to a query or accessed only through a form</a:t>
            </a:r>
          </a:p>
          <a:p>
            <a:pPr fontAlgn="auto">
              <a:spcAft>
                <a:spcPts val="0"/>
              </a:spcAft>
              <a:buFont typeface="Arial" pitchFamily="34" charset="0"/>
              <a:buChar char="•"/>
              <a:defRPr/>
            </a:pPr>
            <a:r>
              <a:rPr lang="en-US" dirty="0"/>
              <a:t>Unlinked contents</a:t>
            </a:r>
          </a:p>
          <a:p>
            <a:pPr lvl="1" fontAlgn="auto">
              <a:spcAft>
                <a:spcPts val="0"/>
              </a:spcAft>
              <a:buFont typeface="Arial" pitchFamily="34" charset="0"/>
              <a:buChar char="–"/>
              <a:defRPr/>
            </a:pPr>
            <a:r>
              <a:rPr lang="en-US" dirty="0"/>
              <a:t>Pages without any links to them (orphan)</a:t>
            </a:r>
          </a:p>
          <a:p>
            <a:pPr fontAlgn="auto">
              <a:spcAft>
                <a:spcPts val="0"/>
              </a:spcAft>
              <a:buFont typeface="Arial" pitchFamily="34" charset="0"/>
              <a:buChar char="•"/>
              <a:defRPr/>
            </a:pPr>
            <a:r>
              <a:rPr lang="en-US" dirty="0"/>
              <a:t>Private web</a:t>
            </a:r>
          </a:p>
          <a:p>
            <a:pPr lvl="1" fontAlgn="auto">
              <a:spcAft>
                <a:spcPts val="0"/>
              </a:spcAft>
              <a:buFont typeface="Arial" pitchFamily="34" charset="0"/>
              <a:buChar char="–"/>
              <a:defRPr/>
            </a:pPr>
            <a:r>
              <a:rPr lang="en-US" dirty="0"/>
              <a:t>Sites requiring registration and login</a:t>
            </a:r>
          </a:p>
          <a:p>
            <a:pPr fontAlgn="auto">
              <a:spcAft>
                <a:spcPts val="0"/>
              </a:spcAft>
              <a:buFont typeface="Arial" pitchFamily="34" charset="0"/>
              <a:buChar char="•"/>
              <a:defRPr/>
            </a:pPr>
            <a:r>
              <a:rPr lang="en-US" dirty="0"/>
              <a:t>Limited access web</a:t>
            </a:r>
          </a:p>
          <a:p>
            <a:pPr lvl="1" fontAlgn="auto">
              <a:spcAft>
                <a:spcPts val="0"/>
              </a:spcAft>
              <a:buFont typeface="Arial" pitchFamily="34" charset="0"/>
              <a:buChar char="–"/>
              <a:defRPr/>
            </a:pPr>
            <a:r>
              <a:rPr lang="en-US" dirty="0"/>
              <a:t>Sites with captchas, no-cache pragma http headers</a:t>
            </a:r>
          </a:p>
          <a:p>
            <a:endParaRPr lang="en-US" dirty="0"/>
          </a:p>
          <a:p>
            <a:endParaRPr lang="en-US" dirty="0"/>
          </a:p>
          <a:p>
            <a:endParaRPr lang="en-US" dirty="0"/>
          </a:p>
          <a:p>
            <a:endParaRPr lang="en-US" dirty="0"/>
          </a:p>
          <a:p>
            <a:r>
              <a:rPr lang="en-US" dirty="0"/>
              <a:t>----</a:t>
            </a:r>
          </a:p>
          <a:p>
            <a:endParaRPr lang="en-US" dirty="0"/>
          </a:p>
          <a:p>
            <a:endParaRPr lang="en-US" dirty="0"/>
          </a:p>
          <a:p>
            <a:r>
              <a:rPr lang="en-US" dirty="0"/>
              <a:t>The Pragma: no-cache header field is an HTTP/1.0 header intended for use in requests. It is a means for the browser to tell the server and any intermediate caches that it wants a fresh version of the resource, not for the server to tell the browser not to cache the resource.</a:t>
            </a:r>
          </a:p>
        </p:txBody>
      </p:sp>
      <p:sp>
        <p:nvSpPr>
          <p:cNvPr id="4" name="Slide Number Placeholder 3"/>
          <p:cNvSpPr>
            <a:spLocks noGrp="1"/>
          </p:cNvSpPr>
          <p:nvPr>
            <p:ph type="sldNum" sz="quarter" idx="5"/>
          </p:nvPr>
        </p:nvSpPr>
        <p:spPr/>
        <p:txBody>
          <a:bodyPr/>
          <a:lstStyle/>
          <a:p>
            <a:fld id="{3990217E-CD0F-B146-A013-B9F5B8025669}" type="slidenum">
              <a:rPr lang="en-US" smtClean="0"/>
              <a:t>20</a:t>
            </a:fld>
            <a:endParaRPr lang="en-US" dirty="0"/>
          </a:p>
        </p:txBody>
      </p:sp>
    </p:spTree>
    <p:extLst>
      <p:ext uri="{BB962C8B-B14F-4D97-AF65-F5344CB8AC3E}">
        <p14:creationId xmlns:p14="http://schemas.microsoft.com/office/powerpoint/2010/main" val="3563697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Cibercrime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Cibercrime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Cibercrime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Cibercrime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Cibercrime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Cibercrime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www.mrjoeyjohnson.com/Google.Hacking.Filters.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www.expertsforge.com/Security/hacking-everything-using-google-3.as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google.com/intl/en/help/features.html" TargetMode="External"/><Relationship Id="rId5" Type="http://schemas.openxmlformats.org/officeDocument/2006/relationships/hyperlink" Target="http://www.nc-net.info/2006conf/Ethical_Hacking_Presentation_October_2006.ppt"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14.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hyperlink" Target="http://goo.gl/PTg2oj"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hyperlink" Target="http://www.bind2.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hyperlink" Target="https://www.anonymizer.com/" TargetMode="External"/><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eg"/></Relationships>
</file>

<file path=ppt/slides/_rels/slide4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5.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hyperlink" Target="http://images.google.com/imgres?imgurl=http://www.thefilmartist.com/Images/large_images/Character/Zombie.jpg&amp;imgrefurl=http://www.libertyforum.org/showflat.php?Cat=&amp;Board=news_politics&amp;Number=293287232&amp;page=&amp;view=&amp;sb=&amp;o=&amp;h=653&amp;w=480&amp;sz=94&amp;tbnid=4vdsM9fFwD0J:&amp;tbnh=135&amp;tbnw=99&amp;start=64&amp;prev=/images?q=zombie&amp;start=60&amp;hl=en&amp;lr=&amp;c2coff=1&amp;safe=off&amp;sa=N" TargetMode="External"/><Relationship Id="rId4" Type="http://schemas.openxmlformats.org/officeDocument/2006/relationships/image" Target="../media/image85.jpeg"/></Relationships>
</file>

<file path=ppt/slides/_rels/slide66.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jpeg"/><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1.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2.png"/></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2.png"/></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02.png"/><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95.png"/><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err="1">
                <a:latin typeface="Arial"/>
                <a:cs typeface="Arial"/>
              </a:rPr>
              <a:t>Cibercrime</a:t>
            </a:r>
            <a:br>
              <a:rPr lang="en-US" sz="3600" b="1" dirty="0">
                <a:latin typeface="Arial"/>
                <a:cs typeface="Arial"/>
              </a:rPr>
            </a:br>
            <a:br>
              <a:rPr lang="en-US" sz="3600" b="1" dirty="0">
                <a:latin typeface="Arial"/>
                <a:cs typeface="Arial"/>
              </a:rPr>
            </a:br>
            <a:r>
              <a:rPr lang="en-US" sz="2400" b="1" dirty="0" err="1">
                <a:latin typeface="Arial"/>
                <a:cs typeface="Arial"/>
              </a:rPr>
              <a:t>Instrumentos</a:t>
            </a:r>
            <a:r>
              <a:rPr lang="en-US" sz="2400" b="1" dirty="0">
                <a:latin typeface="Arial"/>
                <a:cs typeface="Arial"/>
              </a:rPr>
              <a:t> do </a:t>
            </a:r>
            <a:r>
              <a:rPr lang="en-US" sz="2400" b="1" dirty="0" err="1">
                <a:latin typeface="Arial"/>
                <a:cs typeface="Arial"/>
              </a:rPr>
              <a:t>Cibercrime</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Web e a analogia do iceberg</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3"/>
          <a:stretch>
            <a:fillRect/>
          </a:stretch>
        </p:blipFill>
        <p:spPr>
          <a:xfrm>
            <a:off x="1676400" y="1447800"/>
            <a:ext cx="6244423" cy="4686536"/>
          </a:xfrm>
          <a:prstGeom prst="rect">
            <a:avLst/>
          </a:prstGeom>
        </p:spPr>
      </p:pic>
      <p:sp>
        <p:nvSpPr>
          <p:cNvPr id="3" name="Date Placeholder 2">
            <a:extLst>
              <a:ext uri="{FF2B5EF4-FFF2-40B4-BE49-F238E27FC236}">
                <a16:creationId xmlns:a16="http://schemas.microsoft.com/office/drawing/2014/main" id="{41AF4FDC-4BF8-1848-A005-24C9E5B68661}"/>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F7BB885-8F6C-594A-8C48-71089E0B5968}"/>
              </a:ext>
            </a:extLst>
          </p:cNvPr>
          <p:cNvSpPr>
            <a:spLocks noGrp="1"/>
          </p:cNvSpPr>
          <p:nvPr>
            <p:ph type="sldNum" sz="quarter" idx="12"/>
          </p:nvPr>
        </p:nvSpPr>
        <p:spPr/>
        <p:txBody>
          <a:bodyPr/>
          <a:lstStyle/>
          <a:p>
            <a:fld id="{BAFC06C6-5388-EF48-9B75-F2C2BBFC0E68}" type="slidenum">
              <a:rPr lang="en-US" smtClean="0"/>
              <a:t>10</a:t>
            </a:fld>
            <a:endParaRPr lang="en-US" dirty="0"/>
          </a:p>
        </p:txBody>
      </p:sp>
    </p:spTree>
    <p:extLst>
      <p:ext uri="{BB962C8B-B14F-4D97-AF65-F5344CB8AC3E}">
        <p14:creationId xmlns:p14="http://schemas.microsoft.com/office/powerpoint/2010/main" val="1704541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Web de </a:t>
            </a:r>
            <a:r>
              <a:rPr lang="en-US" dirty="0" err="1"/>
              <a:t>superfície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063240"/>
            <a:ext cx="8534400" cy="3185160"/>
          </a:xfrm>
        </p:spPr>
        <p:txBody>
          <a:bodyPr>
            <a:normAutofit/>
          </a:bodyPr>
          <a:lstStyle/>
          <a:p>
            <a:r>
              <a:rPr lang="en-US" b="1" dirty="0"/>
              <a:t>Surface Web: </a:t>
            </a:r>
            <a:r>
              <a:rPr lang="en-US" dirty="0" err="1"/>
              <a:t>Parte</a:t>
            </a:r>
            <a:r>
              <a:rPr lang="en-US" dirty="0"/>
              <a:t> da Web </a:t>
            </a:r>
            <a:r>
              <a:rPr lang="en-US" dirty="0" err="1"/>
              <a:t>acessível</a:t>
            </a:r>
            <a:r>
              <a:rPr lang="en-US" dirty="0"/>
              <a:t> </a:t>
            </a:r>
            <a:r>
              <a:rPr lang="en-US" dirty="0" err="1"/>
              <a:t>ao</a:t>
            </a:r>
            <a:r>
              <a:rPr lang="en-US" dirty="0"/>
              <a:t> </a:t>
            </a:r>
            <a:r>
              <a:rPr lang="en-US" dirty="0" err="1"/>
              <a:t>público</a:t>
            </a:r>
            <a:r>
              <a:rPr lang="en-US" dirty="0"/>
              <a:t> </a:t>
            </a:r>
            <a:r>
              <a:rPr lang="en-US" dirty="0" err="1"/>
              <a:t>em</a:t>
            </a:r>
            <a:r>
              <a:rPr lang="en-US" dirty="0"/>
              <a:t> </a:t>
            </a:r>
            <a:r>
              <a:rPr lang="en-US" dirty="0" err="1"/>
              <a:t>geral</a:t>
            </a:r>
            <a:r>
              <a:rPr lang="en-US" dirty="0"/>
              <a:t> </a:t>
            </a:r>
            <a:r>
              <a:rPr lang="en-US" dirty="0" err="1"/>
              <a:t>nos</a:t>
            </a:r>
            <a:r>
              <a:rPr lang="en-US" dirty="0"/>
              <a:t> </a:t>
            </a:r>
            <a:r>
              <a:rPr lang="en-US" dirty="0" err="1"/>
              <a:t>motores</a:t>
            </a:r>
            <a:r>
              <a:rPr lang="en-US" dirty="0"/>
              <a:t> de </a:t>
            </a:r>
            <a:r>
              <a:rPr lang="en-US" dirty="0" err="1"/>
              <a:t>busca</a:t>
            </a:r>
            <a:r>
              <a:rPr lang="en-US" dirty="0"/>
              <a:t> </a:t>
            </a:r>
            <a:r>
              <a:rPr lang="en-US" dirty="0" err="1"/>
              <a:t>convencionais</a:t>
            </a:r>
            <a:endParaRPr lang="en-US" dirty="0"/>
          </a:p>
          <a:p>
            <a:pPr lvl="1"/>
            <a:r>
              <a:rPr lang="en-US" dirty="0"/>
              <a:t>Outros </a:t>
            </a:r>
            <a:r>
              <a:rPr lang="en-US" dirty="0" err="1"/>
              <a:t>nomes</a:t>
            </a:r>
            <a:r>
              <a:rPr lang="en-US" dirty="0"/>
              <a:t>: Visible Web, Clearnet, Indexed Web, Indexable Web or Lightnet </a:t>
            </a:r>
          </a:p>
          <a:p>
            <a:pPr marL="274320" lvl="1" indent="0">
              <a:buNone/>
            </a:pPr>
            <a:endParaRPr lang="en-US" dirty="0"/>
          </a:p>
          <a:p>
            <a:r>
              <a:rPr lang="en-US" dirty="0" err="1"/>
              <a:t>Em</a:t>
            </a:r>
            <a:r>
              <a:rPr lang="en-US" dirty="0"/>
              <a:t> </a:t>
            </a:r>
            <a:r>
              <a:rPr lang="en-US" dirty="0" err="1"/>
              <a:t>Junho</a:t>
            </a:r>
            <a:r>
              <a:rPr lang="en-US" dirty="0"/>
              <a:t>, 2015, o </a:t>
            </a:r>
            <a:r>
              <a:rPr lang="en-US" dirty="0" err="1"/>
              <a:t>índice</a:t>
            </a:r>
            <a:r>
              <a:rPr lang="en-US" dirty="0"/>
              <a:t> da surface web </a:t>
            </a:r>
            <a:r>
              <a:rPr lang="en-US" dirty="0" err="1"/>
              <a:t>criado</a:t>
            </a:r>
            <a:r>
              <a:rPr lang="en-US" dirty="0"/>
              <a:t> pela Google </a:t>
            </a:r>
            <a:r>
              <a:rPr lang="en-US" dirty="0" err="1"/>
              <a:t>continha</a:t>
            </a:r>
            <a:r>
              <a:rPr lang="en-US" dirty="0"/>
              <a:t> </a:t>
            </a:r>
            <a:r>
              <a:rPr lang="en-US" dirty="0" err="1"/>
              <a:t>cerca</a:t>
            </a:r>
            <a:r>
              <a:rPr lang="en-US" dirty="0"/>
              <a:t> de 14.5 </a:t>
            </a:r>
            <a:r>
              <a:rPr lang="en-US" dirty="0" err="1"/>
              <a:t>biliões</a:t>
            </a:r>
            <a:r>
              <a:rPr lang="en-US" dirty="0"/>
              <a:t> de </a:t>
            </a:r>
            <a:r>
              <a:rPr lang="en-US" dirty="0" err="1"/>
              <a:t>páginas</a:t>
            </a:r>
            <a:endParaRPr lang="en-US" dirty="0"/>
          </a:p>
        </p:txBody>
      </p:sp>
      <p:pic>
        <p:nvPicPr>
          <p:cNvPr id="7" name="Picture 6"/>
          <p:cNvPicPr>
            <a:picLocks noChangeAspect="1"/>
          </p:cNvPicPr>
          <p:nvPr/>
        </p:nvPicPr>
        <p:blipFill>
          <a:blip r:embed="rId2"/>
          <a:stretch>
            <a:fillRect/>
          </a:stretch>
        </p:blipFill>
        <p:spPr>
          <a:xfrm>
            <a:off x="1295400" y="1248566"/>
            <a:ext cx="7620000" cy="1189834"/>
          </a:xfrm>
          <a:prstGeom prst="rect">
            <a:avLst/>
          </a:prstGeom>
        </p:spPr>
      </p:pic>
      <p:sp>
        <p:nvSpPr>
          <p:cNvPr id="3" name="Date Placeholder 2">
            <a:extLst>
              <a:ext uri="{FF2B5EF4-FFF2-40B4-BE49-F238E27FC236}">
                <a16:creationId xmlns:a16="http://schemas.microsoft.com/office/drawing/2014/main" id="{8A4CA7D9-13E0-B64D-B548-2B542CC90943}"/>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949C0DF4-B8FC-D84B-AAFD-03BF494C0B71}"/>
              </a:ext>
            </a:extLst>
          </p:cNvPr>
          <p:cNvSpPr>
            <a:spLocks noGrp="1"/>
          </p:cNvSpPr>
          <p:nvPr>
            <p:ph type="sldNum" sz="quarter" idx="12"/>
          </p:nvPr>
        </p:nvSpPr>
        <p:spPr/>
        <p:txBody>
          <a:bodyPr/>
          <a:lstStyle/>
          <a:p>
            <a:fld id="{BAFC06C6-5388-EF48-9B75-F2C2BBFC0E68}" type="slidenum">
              <a:rPr lang="en-US" smtClean="0"/>
              <a:t>11</a:t>
            </a:fld>
            <a:endParaRPr lang="en-US" dirty="0"/>
          </a:p>
        </p:txBody>
      </p:sp>
    </p:spTree>
    <p:extLst>
      <p:ext uri="{BB962C8B-B14F-4D97-AF65-F5344CB8AC3E}">
        <p14:creationId xmlns:p14="http://schemas.microsoft.com/office/powerpoint/2010/main" val="195516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fontScale="90000"/>
          </a:bodyPr>
          <a:lstStyle/>
          <a:p>
            <a:r>
              <a:rPr lang="en-US" dirty="0"/>
              <a:t>Como </a:t>
            </a:r>
            <a:r>
              <a:rPr lang="en-US" dirty="0" err="1"/>
              <a:t>funciona</a:t>
            </a:r>
            <a:r>
              <a:rPr lang="en-US" dirty="0"/>
              <a:t> um motor de </a:t>
            </a:r>
            <a:r>
              <a:rPr lang="en-US" dirty="0" err="1"/>
              <a:t>busca</a:t>
            </a:r>
            <a:r>
              <a:rPr lang="en-US" dirty="0"/>
              <a:t> </a:t>
            </a:r>
            <a:r>
              <a:rPr lang="en-US" dirty="0" err="1"/>
              <a:t>convencional</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7" name="Rectangle 6"/>
          <p:cNvSpPr>
            <a:spLocks noChangeArrowheads="1"/>
          </p:cNvSpPr>
          <p:nvPr/>
        </p:nvSpPr>
        <p:spPr bwMode="auto">
          <a:xfrm>
            <a:off x="2057400" y="25908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dirty="0"/>
              <a:t>Interface</a:t>
            </a:r>
          </a:p>
        </p:txBody>
      </p:sp>
      <p:sp>
        <p:nvSpPr>
          <p:cNvPr id="8" name="Rectangle 7"/>
          <p:cNvSpPr>
            <a:spLocks noChangeArrowheads="1"/>
          </p:cNvSpPr>
          <p:nvPr/>
        </p:nvSpPr>
        <p:spPr bwMode="auto">
          <a:xfrm>
            <a:off x="4343400" y="2590800"/>
            <a:ext cx="1905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Query Engine</a:t>
            </a:r>
          </a:p>
        </p:txBody>
      </p:sp>
      <p:sp>
        <p:nvSpPr>
          <p:cNvPr id="9" name="Rectangle 8"/>
          <p:cNvSpPr>
            <a:spLocks noChangeArrowheads="1"/>
          </p:cNvSpPr>
          <p:nvPr/>
        </p:nvSpPr>
        <p:spPr bwMode="auto">
          <a:xfrm>
            <a:off x="4419600" y="42672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Indexer</a:t>
            </a:r>
          </a:p>
        </p:txBody>
      </p:sp>
      <p:sp>
        <p:nvSpPr>
          <p:cNvPr id="10" name="Rectangle 9"/>
          <p:cNvSpPr>
            <a:spLocks noChangeArrowheads="1"/>
          </p:cNvSpPr>
          <p:nvPr/>
        </p:nvSpPr>
        <p:spPr bwMode="auto">
          <a:xfrm>
            <a:off x="1981200" y="42672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Crawler</a:t>
            </a:r>
          </a:p>
        </p:txBody>
      </p:sp>
      <p:sp>
        <p:nvSpPr>
          <p:cNvPr id="11" name="Text Box 10"/>
          <p:cNvSpPr txBox="1">
            <a:spLocks noChangeArrowheads="1"/>
          </p:cNvSpPr>
          <p:nvPr/>
        </p:nvSpPr>
        <p:spPr bwMode="auto">
          <a:xfrm>
            <a:off x="0" y="2590800"/>
            <a:ext cx="130215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a:t>Utilizadores</a:t>
            </a:r>
            <a:endParaRPr lang="en-US" dirty="0"/>
          </a:p>
        </p:txBody>
      </p:sp>
      <p:sp>
        <p:nvSpPr>
          <p:cNvPr id="12" name="Oval 11"/>
          <p:cNvSpPr>
            <a:spLocks noChangeArrowheads="1"/>
          </p:cNvSpPr>
          <p:nvPr/>
        </p:nvSpPr>
        <p:spPr bwMode="auto">
          <a:xfrm>
            <a:off x="6705600" y="3429000"/>
            <a:ext cx="1828800" cy="762000"/>
          </a:xfrm>
          <a:prstGeom prst="ellipse">
            <a:avLst/>
          </a:prstGeom>
          <a:solidFill>
            <a:schemeClr val="accent2"/>
          </a:solidFill>
          <a:ln w="2857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Index</a:t>
            </a:r>
          </a:p>
        </p:txBody>
      </p:sp>
      <p:sp>
        <p:nvSpPr>
          <p:cNvPr id="13" name="Line 12"/>
          <p:cNvSpPr>
            <a:spLocks noChangeShapeType="1"/>
          </p:cNvSpPr>
          <p:nvPr/>
        </p:nvSpPr>
        <p:spPr bwMode="auto">
          <a:xfrm>
            <a:off x="3505200" y="4572000"/>
            <a:ext cx="914400" cy="0"/>
          </a:xfrm>
          <a:prstGeom prst="line">
            <a:avLst/>
          </a:prstGeom>
          <a:noFill/>
          <a:ln w="285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13"/>
          <p:cNvSpPr>
            <a:spLocks noChangeShapeType="1"/>
          </p:cNvSpPr>
          <p:nvPr/>
        </p:nvSpPr>
        <p:spPr bwMode="auto">
          <a:xfrm flipV="1">
            <a:off x="5943600" y="4114800"/>
            <a:ext cx="990600" cy="457200"/>
          </a:xfrm>
          <a:prstGeom prst="line">
            <a:avLst/>
          </a:prstGeom>
          <a:noFill/>
          <a:ln w="285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4"/>
          <p:cNvSpPr>
            <a:spLocks noChangeShapeType="1"/>
          </p:cNvSpPr>
          <p:nvPr/>
        </p:nvSpPr>
        <p:spPr bwMode="auto">
          <a:xfrm>
            <a:off x="3581400" y="2895600"/>
            <a:ext cx="762000" cy="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Line 15"/>
          <p:cNvSpPr>
            <a:spLocks noChangeShapeType="1"/>
          </p:cNvSpPr>
          <p:nvPr/>
        </p:nvSpPr>
        <p:spPr bwMode="auto">
          <a:xfrm>
            <a:off x="6248400" y="2971800"/>
            <a:ext cx="838200" cy="5334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6"/>
          <p:cNvSpPr>
            <a:spLocks noChangeShapeType="1"/>
          </p:cNvSpPr>
          <p:nvPr/>
        </p:nvSpPr>
        <p:spPr bwMode="auto">
          <a:xfrm>
            <a:off x="1295400" y="2895600"/>
            <a:ext cx="762000" cy="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17"/>
          <p:cNvSpPr>
            <a:spLocks noChangeShapeType="1"/>
          </p:cNvSpPr>
          <p:nvPr/>
        </p:nvSpPr>
        <p:spPr bwMode="auto">
          <a:xfrm flipV="1">
            <a:off x="1295400" y="3048000"/>
            <a:ext cx="762000" cy="762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9" name="Line 18"/>
          <p:cNvSpPr>
            <a:spLocks noChangeShapeType="1"/>
          </p:cNvSpPr>
          <p:nvPr/>
        </p:nvSpPr>
        <p:spPr bwMode="auto">
          <a:xfrm flipV="1">
            <a:off x="1295400" y="3200400"/>
            <a:ext cx="762000" cy="1524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0" name="Line 19"/>
          <p:cNvSpPr>
            <a:spLocks noChangeShapeType="1"/>
          </p:cNvSpPr>
          <p:nvPr/>
        </p:nvSpPr>
        <p:spPr bwMode="auto">
          <a:xfrm>
            <a:off x="1295400" y="2667000"/>
            <a:ext cx="762000" cy="762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20"/>
          <p:cNvSpPr>
            <a:spLocks noChangeShapeType="1"/>
          </p:cNvSpPr>
          <p:nvPr/>
        </p:nvSpPr>
        <p:spPr bwMode="auto">
          <a:xfrm>
            <a:off x="1295400" y="2438400"/>
            <a:ext cx="762000" cy="1524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22" name="Group 26"/>
          <p:cNvGrpSpPr>
            <a:grpSpLocks/>
          </p:cNvGrpSpPr>
          <p:nvPr/>
        </p:nvGrpSpPr>
        <p:grpSpPr bwMode="auto">
          <a:xfrm rot="-5400000">
            <a:off x="2286000" y="4800600"/>
            <a:ext cx="762000" cy="914400"/>
            <a:chOff x="1392" y="3168"/>
            <a:chExt cx="480" cy="576"/>
          </a:xfrm>
        </p:grpSpPr>
        <p:sp>
          <p:nvSpPr>
            <p:cNvPr id="23" name="Line 21"/>
            <p:cNvSpPr>
              <a:spLocks noChangeShapeType="1"/>
            </p:cNvSpPr>
            <p:nvPr/>
          </p:nvSpPr>
          <p:spPr bwMode="auto">
            <a:xfrm>
              <a:off x="1392" y="3456"/>
              <a:ext cx="480" cy="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 name="Line 22"/>
            <p:cNvSpPr>
              <a:spLocks noChangeShapeType="1"/>
            </p:cNvSpPr>
            <p:nvPr/>
          </p:nvSpPr>
          <p:spPr bwMode="auto">
            <a:xfrm flipV="1">
              <a:off x="1392" y="3552"/>
              <a:ext cx="480" cy="48"/>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 name="Line 23"/>
            <p:cNvSpPr>
              <a:spLocks noChangeShapeType="1"/>
            </p:cNvSpPr>
            <p:nvPr/>
          </p:nvSpPr>
          <p:spPr bwMode="auto">
            <a:xfrm flipV="1">
              <a:off x="1392" y="3648"/>
              <a:ext cx="480" cy="96"/>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 name="Line 24"/>
            <p:cNvSpPr>
              <a:spLocks noChangeShapeType="1"/>
            </p:cNvSpPr>
            <p:nvPr/>
          </p:nvSpPr>
          <p:spPr bwMode="auto">
            <a:xfrm>
              <a:off x="1392" y="3312"/>
              <a:ext cx="480" cy="48"/>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25"/>
            <p:cNvSpPr>
              <a:spLocks noChangeShapeType="1"/>
            </p:cNvSpPr>
            <p:nvPr/>
          </p:nvSpPr>
          <p:spPr bwMode="auto">
            <a:xfrm>
              <a:off x="1392" y="3168"/>
              <a:ext cx="480" cy="96"/>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8" name="Text Box 27"/>
          <p:cNvSpPr txBox="1">
            <a:spLocks noChangeArrowheads="1"/>
          </p:cNvSpPr>
          <p:nvPr/>
        </p:nvSpPr>
        <p:spPr bwMode="auto">
          <a:xfrm>
            <a:off x="2365375" y="5715000"/>
            <a:ext cx="7588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Web</a:t>
            </a:r>
          </a:p>
        </p:txBody>
      </p:sp>
      <p:sp>
        <p:nvSpPr>
          <p:cNvPr id="29" name="Rectangle 28"/>
          <p:cNvSpPr>
            <a:spLocks noChangeArrowheads="1"/>
          </p:cNvSpPr>
          <p:nvPr/>
        </p:nvSpPr>
        <p:spPr bwMode="auto">
          <a:xfrm>
            <a:off x="1676400" y="1676400"/>
            <a:ext cx="7086600" cy="3581400"/>
          </a:xfrm>
          <a:prstGeom prst="rect">
            <a:avLst/>
          </a:prstGeom>
          <a:noFill/>
          <a:ln w="9525">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Text Box 29"/>
          <p:cNvSpPr txBox="1">
            <a:spLocks noChangeArrowheads="1"/>
          </p:cNvSpPr>
          <p:nvPr/>
        </p:nvSpPr>
        <p:spPr bwMode="auto">
          <a:xfrm>
            <a:off x="2574925" y="1793875"/>
            <a:ext cx="38214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a:t>Muitos</a:t>
            </a:r>
            <a:r>
              <a:rPr lang="en-US" dirty="0"/>
              <a:t> (</a:t>
            </a:r>
            <a:r>
              <a:rPr lang="en-US" dirty="0" err="1"/>
              <a:t>mesmo</a:t>
            </a:r>
            <a:r>
              <a:rPr lang="en-US" dirty="0"/>
              <a:t> </a:t>
            </a:r>
            <a:r>
              <a:rPr lang="en-US" dirty="0" err="1"/>
              <a:t>muitos</a:t>
            </a:r>
            <a:r>
              <a:rPr lang="en-US" dirty="0"/>
              <a:t>) </a:t>
            </a:r>
            <a:r>
              <a:rPr lang="en-US" dirty="0" err="1"/>
              <a:t>computadores</a:t>
            </a:r>
            <a:endParaRPr lang="en-US" dirty="0"/>
          </a:p>
        </p:txBody>
      </p:sp>
      <p:pic>
        <p:nvPicPr>
          <p:cNvPr id="31" name="Picture 30"/>
          <p:cNvPicPr>
            <a:picLocks noChangeAspect="1"/>
          </p:cNvPicPr>
          <p:nvPr/>
        </p:nvPicPr>
        <p:blipFill>
          <a:blip r:embed="rId2"/>
          <a:stretch>
            <a:fillRect/>
          </a:stretch>
        </p:blipFill>
        <p:spPr>
          <a:xfrm>
            <a:off x="7365122" y="1772751"/>
            <a:ext cx="1321678" cy="437049"/>
          </a:xfrm>
          <a:prstGeom prst="rect">
            <a:avLst/>
          </a:prstGeom>
        </p:spPr>
      </p:pic>
      <p:sp>
        <p:nvSpPr>
          <p:cNvPr id="3" name="Date Placeholder 2">
            <a:extLst>
              <a:ext uri="{FF2B5EF4-FFF2-40B4-BE49-F238E27FC236}">
                <a16:creationId xmlns:a16="http://schemas.microsoft.com/office/drawing/2014/main" id="{950E7B15-B53B-7045-8C9A-4F112409BD53}"/>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2B25D1E7-9044-4247-B84F-DF237958A257}"/>
              </a:ext>
            </a:extLst>
          </p:cNvPr>
          <p:cNvSpPr>
            <a:spLocks noGrp="1"/>
          </p:cNvSpPr>
          <p:nvPr>
            <p:ph type="sldNum" sz="quarter" idx="12"/>
          </p:nvPr>
        </p:nvSpPr>
        <p:spPr/>
        <p:txBody>
          <a:bodyPr/>
          <a:lstStyle/>
          <a:p>
            <a:fld id="{BAFC06C6-5388-EF48-9B75-F2C2BBFC0E68}" type="slidenum">
              <a:rPr lang="en-US" smtClean="0"/>
              <a:t>12</a:t>
            </a:fld>
            <a:endParaRPr lang="en-US" dirty="0"/>
          </a:p>
        </p:txBody>
      </p:sp>
    </p:spTree>
    <p:extLst>
      <p:ext uri="{BB962C8B-B14F-4D97-AF65-F5344CB8AC3E}">
        <p14:creationId xmlns:p14="http://schemas.microsoft.com/office/powerpoint/2010/main" val="369886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Crawling da Web: A </a:t>
            </a:r>
            <a:r>
              <a:rPr lang="en-US" dirty="0" err="1"/>
              <a:t>partir</a:t>
            </a:r>
            <a:r>
              <a:rPr lang="en-US" dirty="0"/>
              <a:t> de </a:t>
            </a:r>
            <a:r>
              <a:rPr lang="en-US" dirty="0" err="1"/>
              <a:t>páginas</a:t>
            </a:r>
            <a:r>
              <a:rPr lang="en-US" dirty="0"/>
              <a:t> </a:t>
            </a:r>
            <a:r>
              <a:rPr lang="en-US" dirty="0" err="1"/>
              <a:t>seminais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grpSp>
        <p:nvGrpSpPr>
          <p:cNvPr id="7" name="Group 3"/>
          <p:cNvGrpSpPr>
            <a:grpSpLocks/>
          </p:cNvGrpSpPr>
          <p:nvPr/>
        </p:nvGrpSpPr>
        <p:grpSpPr bwMode="auto">
          <a:xfrm>
            <a:off x="466725" y="1143000"/>
            <a:ext cx="8448675" cy="5067300"/>
            <a:chOff x="222" y="1072"/>
            <a:chExt cx="5322" cy="3192"/>
          </a:xfrm>
        </p:grpSpPr>
        <p:sp>
          <p:nvSpPr>
            <p:cNvPr id="8" name="Freeform 4"/>
            <p:cNvSpPr>
              <a:spLocks/>
            </p:cNvSpPr>
            <p:nvPr/>
          </p:nvSpPr>
          <p:spPr bwMode="auto">
            <a:xfrm>
              <a:off x="328" y="1072"/>
              <a:ext cx="5216" cy="3192"/>
            </a:xfrm>
            <a:custGeom>
              <a:avLst/>
              <a:gdLst>
                <a:gd name="T0" fmla="*/ 1208 w 5216"/>
                <a:gd name="T1" fmla="*/ 2768 h 3192"/>
                <a:gd name="T2" fmla="*/ 8 w 5216"/>
                <a:gd name="T3" fmla="*/ 1760 h 3192"/>
                <a:gd name="T4" fmla="*/ 1256 w 5216"/>
                <a:gd name="T5" fmla="*/ 224 h 3192"/>
                <a:gd name="T6" fmla="*/ 4472 w 5216"/>
                <a:gd name="T7" fmla="*/ 416 h 3192"/>
                <a:gd name="T8" fmla="*/ 5048 w 5216"/>
                <a:gd name="T9" fmla="*/ 2528 h 3192"/>
                <a:gd name="T10" fmla="*/ 3464 w 5216"/>
                <a:gd name="T11" fmla="*/ 3152 h 3192"/>
                <a:gd name="T12" fmla="*/ 1208 w 5216"/>
                <a:gd name="T13" fmla="*/ 2768 h 3192"/>
                <a:gd name="T14" fmla="*/ 0 60000 65536"/>
                <a:gd name="T15" fmla="*/ 0 60000 65536"/>
                <a:gd name="T16" fmla="*/ 0 60000 65536"/>
                <a:gd name="T17" fmla="*/ 0 60000 65536"/>
                <a:gd name="T18" fmla="*/ 0 60000 65536"/>
                <a:gd name="T19" fmla="*/ 0 60000 65536"/>
                <a:gd name="T20" fmla="*/ 0 60000 65536"/>
                <a:gd name="T21" fmla="*/ 0 w 5216"/>
                <a:gd name="T22" fmla="*/ 0 h 3192"/>
                <a:gd name="T23" fmla="*/ 5216 w 5216"/>
                <a:gd name="T24" fmla="*/ 3192 h 3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16" h="3192">
                  <a:moveTo>
                    <a:pt x="1208" y="2768"/>
                  </a:moveTo>
                  <a:cubicBezTo>
                    <a:pt x="632" y="2536"/>
                    <a:pt x="0" y="2184"/>
                    <a:pt x="8" y="1760"/>
                  </a:cubicBezTo>
                  <a:cubicBezTo>
                    <a:pt x="16" y="1336"/>
                    <a:pt x="512" y="448"/>
                    <a:pt x="1256" y="224"/>
                  </a:cubicBezTo>
                  <a:cubicBezTo>
                    <a:pt x="2000" y="0"/>
                    <a:pt x="3840" y="32"/>
                    <a:pt x="4472" y="416"/>
                  </a:cubicBezTo>
                  <a:cubicBezTo>
                    <a:pt x="5104" y="800"/>
                    <a:pt x="5216" y="2072"/>
                    <a:pt x="5048" y="2528"/>
                  </a:cubicBezTo>
                  <a:cubicBezTo>
                    <a:pt x="4880" y="2984"/>
                    <a:pt x="4104" y="3112"/>
                    <a:pt x="3464" y="3152"/>
                  </a:cubicBezTo>
                  <a:cubicBezTo>
                    <a:pt x="2824" y="3192"/>
                    <a:pt x="1784" y="3000"/>
                    <a:pt x="1208" y="2768"/>
                  </a:cubicBezTo>
                  <a:close/>
                </a:path>
              </a:pathLst>
            </a:custGeom>
            <a:noFill/>
            <a:ln w="31750">
              <a:solidFill>
                <a:schemeClr val="tx1"/>
              </a:solidFill>
              <a:miter lim="800000"/>
              <a:headEnd/>
              <a:tailEnd/>
            </a:ln>
          </p:spPr>
          <p:txBody>
            <a:bodyPr wrap="none" anchor="ctr">
              <a:prstTxWarp prst="textNoShape">
                <a:avLst/>
              </a:prstTxWarp>
            </a:bodyPr>
            <a:lstStyle/>
            <a:p>
              <a:endParaRPr lang="en-US"/>
            </a:p>
          </p:txBody>
        </p:sp>
        <p:sp>
          <p:nvSpPr>
            <p:cNvPr id="9" name="Text Box 5"/>
            <p:cNvSpPr txBox="1">
              <a:spLocks noChangeArrowheads="1"/>
            </p:cNvSpPr>
            <p:nvPr/>
          </p:nvSpPr>
          <p:spPr bwMode="auto">
            <a:xfrm>
              <a:off x="222" y="3528"/>
              <a:ext cx="508" cy="288"/>
            </a:xfrm>
            <a:prstGeom prst="rect">
              <a:avLst/>
            </a:prstGeom>
            <a:noFill/>
            <a:ln w="9525">
              <a:noFill/>
              <a:miter lim="800000"/>
              <a:headEnd/>
              <a:tailEnd/>
            </a:ln>
          </p:spPr>
          <p:txBody>
            <a:bodyPr wrap="none">
              <a:prstTxWarp prst="textNoShape">
                <a:avLst/>
              </a:prstTxWarp>
              <a:spAutoFit/>
            </a:bodyPr>
            <a:lstStyle/>
            <a:p>
              <a:pPr algn="r"/>
              <a:r>
                <a:rPr lang="en-US" sz="2400">
                  <a:latin typeface="Lucida Sans" charset="0"/>
                </a:rPr>
                <a:t>Web</a:t>
              </a:r>
            </a:p>
          </p:txBody>
        </p:sp>
      </p:grpSp>
      <p:grpSp>
        <p:nvGrpSpPr>
          <p:cNvPr id="10" name="Group 6"/>
          <p:cNvGrpSpPr>
            <a:grpSpLocks/>
          </p:cNvGrpSpPr>
          <p:nvPr/>
        </p:nvGrpSpPr>
        <p:grpSpPr bwMode="auto">
          <a:xfrm>
            <a:off x="1177925" y="1346200"/>
            <a:ext cx="2657475" cy="4419600"/>
            <a:chOff x="670" y="1200"/>
            <a:chExt cx="1674" cy="2784"/>
          </a:xfrm>
        </p:grpSpPr>
        <p:sp>
          <p:nvSpPr>
            <p:cNvPr id="11" name="Freeform 7"/>
            <p:cNvSpPr>
              <a:spLocks/>
            </p:cNvSpPr>
            <p:nvPr/>
          </p:nvSpPr>
          <p:spPr bwMode="auto">
            <a:xfrm>
              <a:off x="1680" y="1200"/>
              <a:ext cx="664" cy="2784"/>
            </a:xfrm>
            <a:custGeom>
              <a:avLst/>
              <a:gdLst>
                <a:gd name="T0" fmla="*/ 288 w 664"/>
                <a:gd name="T1" fmla="*/ 0 h 2784"/>
                <a:gd name="T2" fmla="*/ 624 w 664"/>
                <a:gd name="T3" fmla="*/ 912 h 2784"/>
                <a:gd name="T4" fmla="*/ 48 w 664"/>
                <a:gd name="T5" fmla="*/ 1584 h 2784"/>
                <a:gd name="T6" fmla="*/ 336 w 664"/>
                <a:gd name="T7" fmla="*/ 2784 h 2784"/>
                <a:gd name="T8" fmla="*/ 0 60000 65536"/>
                <a:gd name="T9" fmla="*/ 0 60000 65536"/>
                <a:gd name="T10" fmla="*/ 0 60000 65536"/>
                <a:gd name="T11" fmla="*/ 0 60000 65536"/>
                <a:gd name="T12" fmla="*/ 0 w 664"/>
                <a:gd name="T13" fmla="*/ 0 h 2784"/>
                <a:gd name="T14" fmla="*/ 664 w 664"/>
                <a:gd name="T15" fmla="*/ 2784 h 2784"/>
              </a:gdLst>
              <a:ahLst/>
              <a:cxnLst>
                <a:cxn ang="T8">
                  <a:pos x="T0" y="T1"/>
                </a:cxn>
                <a:cxn ang="T9">
                  <a:pos x="T2" y="T3"/>
                </a:cxn>
                <a:cxn ang="T10">
                  <a:pos x="T4" y="T5"/>
                </a:cxn>
                <a:cxn ang="T11">
                  <a:pos x="T6" y="T7"/>
                </a:cxn>
              </a:cxnLst>
              <a:rect l="T12" t="T13" r="T14" b="T15"/>
              <a:pathLst>
                <a:path w="664" h="2784">
                  <a:moveTo>
                    <a:pt x="288" y="0"/>
                  </a:moveTo>
                  <a:cubicBezTo>
                    <a:pt x="476" y="324"/>
                    <a:pt x="664" y="648"/>
                    <a:pt x="624" y="912"/>
                  </a:cubicBezTo>
                  <a:cubicBezTo>
                    <a:pt x="584" y="1176"/>
                    <a:pt x="96" y="1272"/>
                    <a:pt x="48" y="1584"/>
                  </a:cubicBezTo>
                  <a:cubicBezTo>
                    <a:pt x="0" y="1896"/>
                    <a:pt x="168" y="2340"/>
                    <a:pt x="336" y="2784"/>
                  </a:cubicBezTo>
                </a:path>
              </a:pathLst>
            </a:custGeom>
            <a:noFill/>
            <a:ln w="9525">
              <a:solidFill>
                <a:schemeClr val="tx1"/>
              </a:solidFill>
              <a:miter lim="800000"/>
              <a:headEnd/>
              <a:tailEnd/>
            </a:ln>
          </p:spPr>
          <p:txBody>
            <a:bodyPr wrap="none" anchor="ctr">
              <a:prstTxWarp prst="textNoShape">
                <a:avLst/>
              </a:prstTxWarp>
            </a:bodyPr>
            <a:lstStyle/>
            <a:p>
              <a:endParaRPr lang="en-US"/>
            </a:p>
          </p:txBody>
        </p:sp>
        <p:sp>
          <p:nvSpPr>
            <p:cNvPr id="12" name="Text Box 8"/>
            <p:cNvSpPr txBox="1">
              <a:spLocks noChangeArrowheads="1"/>
            </p:cNvSpPr>
            <p:nvPr/>
          </p:nvSpPr>
          <p:spPr bwMode="auto">
            <a:xfrm>
              <a:off x="670" y="1944"/>
              <a:ext cx="1346" cy="518"/>
            </a:xfrm>
            <a:prstGeom prst="rect">
              <a:avLst/>
            </a:prstGeom>
            <a:noFill/>
            <a:ln w="9525">
              <a:noFill/>
              <a:miter lim="800000"/>
              <a:headEnd/>
              <a:tailEnd/>
            </a:ln>
          </p:spPr>
          <p:txBody>
            <a:bodyPr wrap="none">
              <a:prstTxWarp prst="textNoShape">
                <a:avLst/>
              </a:prstTxWarp>
              <a:spAutoFit/>
            </a:bodyPr>
            <a:lstStyle/>
            <a:p>
              <a:r>
                <a:rPr lang="en-US" sz="2400" dirty="0">
                  <a:latin typeface="Lucida Sans" charset="0"/>
                </a:rPr>
                <a:t>URLs crawled</a:t>
              </a:r>
            </a:p>
            <a:p>
              <a:r>
                <a:rPr lang="en-US" sz="2400" dirty="0">
                  <a:latin typeface="Lucida Sans" charset="0"/>
                </a:rPr>
                <a:t>and parsed</a:t>
              </a:r>
            </a:p>
          </p:txBody>
        </p:sp>
      </p:grpSp>
      <p:pic>
        <p:nvPicPr>
          <p:cNvPr id="13" name="Picture 9" descr="MCj02149840000[1]"/>
          <p:cNvPicPr>
            <a:picLocks noChangeAspect="1" noChangeArrowheads="1"/>
          </p:cNvPicPr>
          <p:nvPr/>
        </p:nvPicPr>
        <p:blipFill>
          <a:blip r:embed="rId2"/>
          <a:srcRect/>
          <a:stretch>
            <a:fillRect/>
          </a:stretch>
        </p:blipFill>
        <p:spPr bwMode="auto">
          <a:xfrm>
            <a:off x="2705100" y="3632200"/>
            <a:ext cx="474663" cy="471488"/>
          </a:xfrm>
          <a:prstGeom prst="rect">
            <a:avLst/>
          </a:prstGeom>
          <a:noFill/>
          <a:ln w="9525">
            <a:noFill/>
            <a:miter lim="800000"/>
            <a:headEnd/>
            <a:tailEnd/>
          </a:ln>
        </p:spPr>
      </p:pic>
      <p:grpSp>
        <p:nvGrpSpPr>
          <p:cNvPr id="14" name="Group 10"/>
          <p:cNvGrpSpPr>
            <a:grpSpLocks/>
          </p:cNvGrpSpPr>
          <p:nvPr/>
        </p:nvGrpSpPr>
        <p:grpSpPr bwMode="auto">
          <a:xfrm>
            <a:off x="2552700" y="1270000"/>
            <a:ext cx="3416300" cy="4800600"/>
            <a:chOff x="1536" y="1152"/>
            <a:chExt cx="2152" cy="3024"/>
          </a:xfrm>
        </p:grpSpPr>
        <p:grpSp>
          <p:nvGrpSpPr>
            <p:cNvPr id="15" name="Group 11"/>
            <p:cNvGrpSpPr>
              <a:grpSpLocks/>
            </p:cNvGrpSpPr>
            <p:nvPr/>
          </p:nvGrpSpPr>
          <p:grpSpPr bwMode="auto">
            <a:xfrm>
              <a:off x="1982" y="1152"/>
              <a:ext cx="1706" cy="3024"/>
              <a:chOff x="1982" y="1152"/>
              <a:chExt cx="1706" cy="3024"/>
            </a:xfrm>
          </p:grpSpPr>
          <p:sp>
            <p:nvSpPr>
              <p:cNvPr id="20" name="Freeform 12"/>
              <p:cNvSpPr>
                <a:spLocks/>
              </p:cNvSpPr>
              <p:nvPr/>
            </p:nvSpPr>
            <p:spPr bwMode="auto">
              <a:xfrm>
                <a:off x="2880" y="1152"/>
                <a:ext cx="808" cy="3024"/>
              </a:xfrm>
              <a:custGeom>
                <a:avLst/>
                <a:gdLst>
                  <a:gd name="T0" fmla="*/ 528 w 808"/>
                  <a:gd name="T1" fmla="*/ 0 h 3024"/>
                  <a:gd name="T2" fmla="*/ 0 w 808"/>
                  <a:gd name="T3" fmla="*/ 576 h 3024"/>
                  <a:gd name="T4" fmla="*/ 528 w 808"/>
                  <a:gd name="T5" fmla="*/ 1488 h 3024"/>
                  <a:gd name="T6" fmla="*/ 720 w 808"/>
                  <a:gd name="T7" fmla="*/ 2736 h 3024"/>
                  <a:gd name="T8" fmla="*/ 0 w 808"/>
                  <a:gd name="T9" fmla="*/ 3024 h 3024"/>
                  <a:gd name="T10" fmla="*/ 0 60000 65536"/>
                  <a:gd name="T11" fmla="*/ 0 60000 65536"/>
                  <a:gd name="T12" fmla="*/ 0 60000 65536"/>
                  <a:gd name="T13" fmla="*/ 0 60000 65536"/>
                  <a:gd name="T14" fmla="*/ 0 60000 65536"/>
                  <a:gd name="T15" fmla="*/ 0 w 808"/>
                  <a:gd name="T16" fmla="*/ 0 h 3024"/>
                  <a:gd name="T17" fmla="*/ 808 w 808"/>
                  <a:gd name="T18" fmla="*/ 3024 h 3024"/>
                </a:gdLst>
                <a:ahLst/>
                <a:cxnLst>
                  <a:cxn ang="T10">
                    <a:pos x="T0" y="T1"/>
                  </a:cxn>
                  <a:cxn ang="T11">
                    <a:pos x="T2" y="T3"/>
                  </a:cxn>
                  <a:cxn ang="T12">
                    <a:pos x="T4" y="T5"/>
                  </a:cxn>
                  <a:cxn ang="T13">
                    <a:pos x="T6" y="T7"/>
                  </a:cxn>
                  <a:cxn ang="T14">
                    <a:pos x="T8" y="T9"/>
                  </a:cxn>
                </a:cxnLst>
                <a:rect l="T15" t="T16" r="T17" b="T18"/>
                <a:pathLst>
                  <a:path w="808" h="3024">
                    <a:moveTo>
                      <a:pt x="528" y="0"/>
                    </a:moveTo>
                    <a:cubicBezTo>
                      <a:pt x="264" y="164"/>
                      <a:pt x="0" y="328"/>
                      <a:pt x="0" y="576"/>
                    </a:cubicBezTo>
                    <a:cubicBezTo>
                      <a:pt x="0" y="824"/>
                      <a:pt x="408" y="1128"/>
                      <a:pt x="528" y="1488"/>
                    </a:cubicBezTo>
                    <a:cubicBezTo>
                      <a:pt x="648" y="1848"/>
                      <a:pt x="808" y="2480"/>
                      <a:pt x="720" y="2736"/>
                    </a:cubicBezTo>
                    <a:cubicBezTo>
                      <a:pt x="632" y="2992"/>
                      <a:pt x="316" y="3008"/>
                      <a:pt x="0" y="3024"/>
                    </a:cubicBezTo>
                  </a:path>
                </a:pathLst>
              </a:custGeom>
              <a:noFill/>
              <a:ln w="9525">
                <a:solidFill>
                  <a:schemeClr val="tx1"/>
                </a:solidFill>
                <a:prstDash val="dashDot"/>
                <a:miter lim="800000"/>
                <a:headEnd/>
                <a:tailEnd/>
              </a:ln>
            </p:spPr>
            <p:txBody>
              <a:bodyPr wrap="none" anchor="ctr">
                <a:prstTxWarp prst="textNoShape">
                  <a:avLst/>
                </a:prstTxWarp>
              </a:bodyPr>
              <a:lstStyle/>
              <a:p>
                <a:endParaRPr lang="en-US"/>
              </a:p>
            </p:txBody>
          </p:sp>
          <p:sp>
            <p:nvSpPr>
              <p:cNvPr id="21" name="Text Box 13"/>
              <p:cNvSpPr txBox="1">
                <a:spLocks noChangeArrowheads="1"/>
              </p:cNvSpPr>
              <p:nvPr/>
            </p:nvSpPr>
            <p:spPr bwMode="auto">
              <a:xfrm>
                <a:off x="1982" y="2904"/>
                <a:ext cx="1347" cy="288"/>
              </a:xfrm>
              <a:prstGeom prst="rect">
                <a:avLst/>
              </a:prstGeom>
              <a:noFill/>
              <a:ln w="9525">
                <a:noFill/>
                <a:miter lim="800000"/>
                <a:headEnd/>
                <a:tailEnd/>
              </a:ln>
            </p:spPr>
            <p:txBody>
              <a:bodyPr wrap="none">
                <a:prstTxWarp prst="textNoShape">
                  <a:avLst/>
                </a:prstTxWarp>
                <a:spAutoFit/>
              </a:bodyPr>
              <a:lstStyle/>
              <a:p>
                <a:pPr algn="r"/>
                <a:r>
                  <a:rPr lang="en-US" sz="2400">
                    <a:latin typeface="Lucida Sans" charset="0"/>
                  </a:rPr>
                  <a:t>URLs </a:t>
                </a:r>
                <a:r>
                  <a:rPr lang="en-US" sz="2400" i="1">
                    <a:latin typeface="Lucida Sans" charset="0"/>
                  </a:rPr>
                  <a:t>frontier</a:t>
                </a:r>
              </a:p>
            </p:txBody>
          </p:sp>
        </p:grpSp>
        <p:sp>
          <p:nvSpPr>
            <p:cNvPr id="16" name="Line 14"/>
            <p:cNvSpPr>
              <a:spLocks noChangeShapeType="1"/>
            </p:cNvSpPr>
            <p:nvPr/>
          </p:nvSpPr>
          <p:spPr bwMode="auto">
            <a:xfrm flipV="1">
              <a:off x="1536" y="3168"/>
              <a:ext cx="912" cy="24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7" name="Line 15"/>
            <p:cNvSpPr>
              <a:spLocks noChangeShapeType="1"/>
            </p:cNvSpPr>
            <p:nvPr/>
          </p:nvSpPr>
          <p:spPr bwMode="auto">
            <a:xfrm>
              <a:off x="1536" y="3408"/>
              <a:ext cx="912" cy="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8" name="Line 16"/>
            <p:cNvSpPr>
              <a:spLocks noChangeShapeType="1"/>
            </p:cNvSpPr>
            <p:nvPr/>
          </p:nvSpPr>
          <p:spPr bwMode="auto">
            <a:xfrm>
              <a:off x="1632" y="2448"/>
              <a:ext cx="1104" cy="288"/>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9" name="Line 17"/>
            <p:cNvSpPr>
              <a:spLocks noChangeShapeType="1"/>
            </p:cNvSpPr>
            <p:nvPr/>
          </p:nvSpPr>
          <p:spPr bwMode="auto">
            <a:xfrm flipV="1">
              <a:off x="1968" y="1824"/>
              <a:ext cx="768" cy="96"/>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grpSp>
      <p:sp>
        <p:nvSpPr>
          <p:cNvPr id="22" name="Text Box 18"/>
          <p:cNvSpPr txBox="1">
            <a:spLocks noChangeArrowheads="1"/>
          </p:cNvSpPr>
          <p:nvPr/>
        </p:nvSpPr>
        <p:spPr bwMode="auto">
          <a:xfrm>
            <a:off x="6121400" y="3214688"/>
            <a:ext cx="1987550" cy="457200"/>
          </a:xfrm>
          <a:prstGeom prst="rect">
            <a:avLst/>
          </a:prstGeom>
          <a:noFill/>
          <a:ln w="9525">
            <a:noFill/>
            <a:miter lim="800000"/>
            <a:headEnd/>
            <a:tailEnd/>
          </a:ln>
        </p:spPr>
        <p:txBody>
          <a:bodyPr wrap="none">
            <a:prstTxWarp prst="textNoShape">
              <a:avLst/>
            </a:prstTxWarp>
            <a:spAutoFit/>
          </a:bodyPr>
          <a:lstStyle/>
          <a:p>
            <a:pPr algn="r"/>
            <a:r>
              <a:rPr lang="en-US" sz="2400" dirty="0">
                <a:latin typeface="Lucida Sans" charset="0"/>
              </a:rPr>
              <a:t>Unseen Web</a:t>
            </a:r>
          </a:p>
        </p:txBody>
      </p:sp>
      <p:sp>
        <p:nvSpPr>
          <p:cNvPr id="23" name="Oval 19"/>
          <p:cNvSpPr>
            <a:spLocks noChangeArrowheads="1"/>
          </p:cNvSpPr>
          <p:nvPr/>
        </p:nvSpPr>
        <p:spPr bwMode="auto">
          <a:xfrm>
            <a:off x="1339850" y="4005263"/>
            <a:ext cx="1449388" cy="1152525"/>
          </a:xfrm>
          <a:prstGeom prst="ellipse">
            <a:avLst/>
          </a:prstGeom>
          <a:noFill/>
          <a:ln w="25400">
            <a:solidFill>
              <a:srgbClr val="489C62"/>
            </a:solidFill>
            <a:miter lim="800000"/>
            <a:headEnd/>
            <a:tailEnd/>
          </a:ln>
        </p:spPr>
        <p:txBody>
          <a:bodyPr wrap="none" anchor="ctr">
            <a:prstTxWarp prst="textNoShape">
              <a:avLst/>
            </a:prstTxWarp>
            <a:spAutoFit/>
          </a:bodyPr>
          <a:lstStyle/>
          <a:p>
            <a:pPr algn="ctr"/>
            <a:r>
              <a:rPr lang="en-US" sz="2400">
                <a:latin typeface="Lucida Sans" charset="0"/>
              </a:rPr>
              <a:t>Seed</a:t>
            </a:r>
          </a:p>
          <a:p>
            <a:pPr algn="ctr"/>
            <a:r>
              <a:rPr lang="en-US" sz="2400">
                <a:latin typeface="Lucida Sans" charset="0"/>
              </a:rPr>
              <a:t>pages</a:t>
            </a:r>
          </a:p>
        </p:txBody>
      </p:sp>
      <p:sp>
        <p:nvSpPr>
          <p:cNvPr id="24" name="Line 20"/>
          <p:cNvSpPr>
            <a:spLocks noChangeShapeType="1"/>
          </p:cNvSpPr>
          <p:nvPr/>
        </p:nvSpPr>
        <p:spPr bwMode="auto">
          <a:xfrm flipV="1">
            <a:off x="1866900" y="3327400"/>
            <a:ext cx="0" cy="76200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25" name="Line 21"/>
          <p:cNvSpPr>
            <a:spLocks noChangeShapeType="1"/>
          </p:cNvSpPr>
          <p:nvPr/>
        </p:nvSpPr>
        <p:spPr bwMode="auto">
          <a:xfrm flipV="1">
            <a:off x="2095500" y="3251200"/>
            <a:ext cx="304800" cy="83820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3" name="Date Placeholder 2">
            <a:extLst>
              <a:ext uri="{FF2B5EF4-FFF2-40B4-BE49-F238E27FC236}">
                <a16:creationId xmlns:a16="http://schemas.microsoft.com/office/drawing/2014/main" id="{4142A0ED-CD49-AB41-8C93-2DFFCB43A3C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13C08EB-E8B0-5B4C-A8D6-A2437DAEB021}"/>
              </a:ext>
            </a:extLst>
          </p:cNvPr>
          <p:cNvSpPr>
            <a:spLocks noGrp="1"/>
          </p:cNvSpPr>
          <p:nvPr>
            <p:ph type="sldNum" sz="quarter" idx="12"/>
          </p:nvPr>
        </p:nvSpPr>
        <p:spPr/>
        <p:txBody>
          <a:bodyPr/>
          <a:lstStyle/>
          <a:p>
            <a:fld id="{BAFC06C6-5388-EF48-9B75-F2C2BBFC0E68}" type="slidenum">
              <a:rPr lang="en-US" smtClean="0"/>
              <a:t>13</a:t>
            </a:fld>
            <a:endParaRPr lang="en-US" dirty="0"/>
          </a:p>
        </p:txBody>
      </p:sp>
    </p:spTree>
    <p:extLst>
      <p:ext uri="{BB962C8B-B14F-4D97-AF65-F5344CB8AC3E}">
        <p14:creationId xmlns:p14="http://schemas.microsoft.com/office/powerpoint/2010/main" val="2829317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1" y="152400"/>
            <a:ext cx="4114800" cy="914400"/>
          </a:xfrm>
        </p:spPr>
        <p:txBody>
          <a:bodyPr/>
          <a:lstStyle/>
          <a:p>
            <a:pPr algn="l"/>
            <a:r>
              <a:rPr lang="en-US" dirty="0"/>
              <a:t>Google hacking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3733800" cy="4937760"/>
          </a:xfrm>
        </p:spPr>
        <p:txBody>
          <a:bodyPr>
            <a:normAutofit lnSpcReduction="10000"/>
          </a:bodyPr>
          <a:lstStyle/>
          <a:p>
            <a:r>
              <a:rPr lang="en-US" dirty="0"/>
              <a:t>Google </a:t>
            </a:r>
            <a:r>
              <a:rPr lang="en-US" dirty="0" err="1"/>
              <a:t>oferece</a:t>
            </a:r>
            <a:r>
              <a:rPr lang="en-US" dirty="0"/>
              <a:t> keywords para </a:t>
            </a:r>
            <a:r>
              <a:rPr lang="en-US" dirty="0" err="1"/>
              <a:t>procuras</a:t>
            </a:r>
            <a:r>
              <a:rPr lang="en-US" dirty="0"/>
              <a:t> </a:t>
            </a:r>
            <a:r>
              <a:rPr lang="en-US" dirty="0" err="1"/>
              <a:t>avançadas</a:t>
            </a:r>
            <a:endParaRPr lang="en-US" dirty="0"/>
          </a:p>
          <a:p>
            <a:pPr lvl="1"/>
            <a:r>
              <a:rPr lang="en-US" dirty="0" err="1"/>
              <a:t>Operadores</a:t>
            </a:r>
            <a:r>
              <a:rPr lang="en-US" dirty="0"/>
              <a:t> </a:t>
            </a:r>
            <a:r>
              <a:rPr lang="en-US" dirty="0" err="1"/>
              <a:t>lógicos</a:t>
            </a:r>
            <a:r>
              <a:rPr lang="en-US" dirty="0"/>
              <a:t> </a:t>
            </a:r>
            <a:r>
              <a:rPr lang="en-US" dirty="0" err="1"/>
              <a:t>em</a:t>
            </a:r>
            <a:r>
              <a:rPr lang="en-US" dirty="0"/>
              <a:t> </a:t>
            </a:r>
            <a:r>
              <a:rPr lang="en-US" dirty="0" err="1"/>
              <a:t>expressões</a:t>
            </a:r>
            <a:r>
              <a:rPr lang="en-US" dirty="0"/>
              <a:t> de </a:t>
            </a:r>
            <a:r>
              <a:rPr lang="en-US" dirty="0" err="1"/>
              <a:t>pesquisa</a:t>
            </a:r>
            <a:endParaRPr lang="en-US" dirty="0"/>
          </a:p>
          <a:p>
            <a:pPr lvl="1"/>
            <a:r>
              <a:rPr lang="en-US" dirty="0" err="1"/>
              <a:t>Atributos</a:t>
            </a:r>
            <a:r>
              <a:rPr lang="en-US" dirty="0"/>
              <a:t> </a:t>
            </a:r>
            <a:r>
              <a:rPr lang="en-US" dirty="0" err="1"/>
              <a:t>avançados</a:t>
            </a:r>
            <a:r>
              <a:rPr lang="en-US" dirty="0"/>
              <a:t> de </a:t>
            </a:r>
            <a:r>
              <a:rPr lang="en-US" dirty="0" err="1"/>
              <a:t>pesquisa</a:t>
            </a:r>
            <a:r>
              <a:rPr lang="en-US" dirty="0"/>
              <a:t>: </a:t>
            </a:r>
            <a:r>
              <a:rPr lang="en-US" b="1" dirty="0"/>
              <a:t>“login password </a:t>
            </a:r>
            <a:r>
              <a:rPr lang="en-US" b="1" dirty="0" err="1"/>
              <a:t>filetype:pdf</a:t>
            </a:r>
            <a:r>
              <a:rPr lang="en-US" b="1" dirty="0"/>
              <a:t>”</a:t>
            </a:r>
          </a:p>
          <a:p>
            <a:pPr lvl="1"/>
            <a:endParaRPr lang="en-US" b="1" dirty="0"/>
          </a:p>
          <a:p>
            <a:r>
              <a:rPr lang="en-US" dirty="0"/>
              <a:t>Para saber </a:t>
            </a:r>
            <a:r>
              <a:rPr lang="en-US" dirty="0" err="1"/>
              <a:t>mais</a:t>
            </a:r>
            <a:r>
              <a:rPr lang="en-US" dirty="0"/>
              <a:t>:</a:t>
            </a:r>
          </a:p>
          <a:p>
            <a:pPr lvl="1"/>
            <a:r>
              <a:rPr lang="en-US" dirty="0">
                <a:hlinkClick r:id="rId2"/>
              </a:rPr>
              <a:t>http://www.mrjoeyjohnson.com/Google.Hacking.Filters.pdf</a:t>
            </a:r>
            <a:r>
              <a:rPr lang="en-US" dirty="0"/>
              <a:t> </a:t>
            </a:r>
          </a:p>
        </p:txBody>
      </p:sp>
      <p:pic>
        <p:nvPicPr>
          <p:cNvPr id="7" name="Picture 6">
            <a:extLst>
              <a:ext uri="{FF2B5EF4-FFF2-40B4-BE49-F238E27FC236}">
                <a16:creationId xmlns:a16="http://schemas.microsoft.com/office/drawing/2014/main" id="{DB57A80B-C3B9-EA4B-94B6-34AEACF50BED}"/>
              </a:ext>
            </a:extLst>
          </p:cNvPr>
          <p:cNvPicPr>
            <a:picLocks noChangeAspect="1"/>
          </p:cNvPicPr>
          <p:nvPr/>
        </p:nvPicPr>
        <p:blipFill>
          <a:blip r:embed="rId3"/>
          <a:stretch>
            <a:fillRect/>
          </a:stretch>
        </p:blipFill>
        <p:spPr>
          <a:xfrm>
            <a:off x="5422900" y="262255"/>
            <a:ext cx="3187700" cy="5994400"/>
          </a:xfrm>
          <a:prstGeom prst="rect">
            <a:avLst/>
          </a:prstGeom>
        </p:spPr>
      </p:pic>
      <p:sp>
        <p:nvSpPr>
          <p:cNvPr id="3" name="Date Placeholder 2">
            <a:extLst>
              <a:ext uri="{FF2B5EF4-FFF2-40B4-BE49-F238E27FC236}">
                <a16:creationId xmlns:a16="http://schemas.microsoft.com/office/drawing/2014/main" id="{11925702-35F2-8A4E-87AC-D54EEE034B5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DA3C0FA9-022B-9E40-A610-3155C7A47C67}"/>
              </a:ext>
            </a:extLst>
          </p:cNvPr>
          <p:cNvSpPr>
            <a:spLocks noGrp="1"/>
          </p:cNvSpPr>
          <p:nvPr>
            <p:ph type="sldNum" sz="quarter" idx="12"/>
          </p:nvPr>
        </p:nvSpPr>
        <p:spPr/>
        <p:txBody>
          <a:bodyPr/>
          <a:lstStyle/>
          <a:p>
            <a:fld id="{BAFC06C6-5388-EF48-9B75-F2C2BBFC0E68}" type="slidenum">
              <a:rPr lang="en-US" smtClean="0"/>
              <a:t>14</a:t>
            </a:fld>
            <a:endParaRPr lang="en-US" dirty="0"/>
          </a:p>
        </p:txBody>
      </p:sp>
    </p:spTree>
    <p:extLst>
      <p:ext uri="{BB962C8B-B14F-4D97-AF65-F5344CB8AC3E}">
        <p14:creationId xmlns:p14="http://schemas.microsoft.com/office/powerpoint/2010/main" val="2070333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Exmplos</a:t>
            </a:r>
            <a:r>
              <a:rPr lang="en-US" dirty="0"/>
              <a:t>: </a:t>
            </a:r>
            <a:r>
              <a:rPr lang="en-US" dirty="0" err="1"/>
              <a:t>Pesquisar</a:t>
            </a:r>
            <a:r>
              <a:rPr lang="en-US" dirty="0"/>
              <a:t> </a:t>
            </a:r>
            <a:r>
              <a:rPr lang="en-US" dirty="0" err="1"/>
              <a:t>tipos</a:t>
            </a:r>
            <a:r>
              <a:rPr lang="en-US" dirty="0"/>
              <a:t> de </a:t>
            </a:r>
            <a:r>
              <a:rPr lang="en-US" dirty="0" err="1"/>
              <a:t>ficheiros</a:t>
            </a:r>
            <a:r>
              <a:rPr lang="en-US" dirty="0"/>
              <a:t> </a:t>
            </a:r>
            <a:r>
              <a:rPr lang="en-US" dirty="0" err="1"/>
              <a:t>sensíveis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762000"/>
          </a:xfrm>
        </p:spPr>
        <p:txBody>
          <a:bodyPr>
            <a:normAutofit/>
          </a:bodyPr>
          <a:lstStyle/>
          <a:p>
            <a:r>
              <a:rPr lang="en-US" dirty="0"/>
              <a:t>filetype: </a:t>
            </a:r>
            <a:r>
              <a:rPr lang="en-US" dirty="0" err="1"/>
              <a:t>restringe</a:t>
            </a:r>
            <a:r>
              <a:rPr lang="en-US" dirty="0"/>
              <a:t> </a:t>
            </a:r>
            <a:r>
              <a:rPr lang="en-US" dirty="0" err="1"/>
              <a:t>pesquisas</a:t>
            </a:r>
            <a:r>
              <a:rPr lang="en-US" dirty="0"/>
              <a:t> </a:t>
            </a:r>
            <a:r>
              <a:rPr lang="en-US" dirty="0" err="1"/>
              <a:t>ao</a:t>
            </a:r>
            <a:r>
              <a:rPr lang="en-US" dirty="0"/>
              <a:t> </a:t>
            </a:r>
            <a:r>
              <a:rPr lang="en-US" dirty="0" err="1"/>
              <a:t>tipo</a:t>
            </a:r>
            <a:r>
              <a:rPr lang="en-US" dirty="0"/>
              <a:t> de </a:t>
            </a:r>
            <a:r>
              <a:rPr lang="en-US" dirty="0" err="1"/>
              <a:t>ficheiro</a:t>
            </a:r>
            <a:endParaRPr lang="en-US" dirty="0"/>
          </a:p>
        </p:txBody>
      </p:sp>
      <p:pic>
        <p:nvPicPr>
          <p:cNvPr id="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56350"/>
            <a:ext cx="6705600" cy="4392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useBgFill="1">
        <p:nvSpPr>
          <p:cNvPr id="9" name="Rectangle 19"/>
          <p:cNvSpPr>
            <a:spLocks noChangeArrowheads="1"/>
          </p:cNvSpPr>
          <p:nvPr/>
        </p:nvSpPr>
        <p:spPr bwMode="auto">
          <a:xfrm>
            <a:off x="5562600" y="1752600"/>
            <a:ext cx="3276600" cy="860425"/>
          </a:xfrm>
          <a:prstGeom prst="rect">
            <a:avLst/>
          </a:prstGeom>
          <a:ln w="38100" cmpd="dbl">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algn="ctr" eaLnBrk="0" hangingPunct="0">
              <a:spcBef>
                <a:spcPct val="50000"/>
              </a:spcBef>
            </a:pPr>
            <a:r>
              <a:rPr lang="en-US" sz="2400" b="0" dirty="0" err="1">
                <a:solidFill>
                  <a:schemeClr val="tx1"/>
                </a:solidFill>
                <a:effectLst>
                  <a:outerShdw blurRad="38100" dist="38100" dir="2700000" algn="tl">
                    <a:srgbClr val="000000"/>
                  </a:outerShdw>
                </a:effectLst>
                <a:latin typeface="Arial" charset="0"/>
              </a:rPr>
              <a:t>filetype:xls</a:t>
            </a:r>
            <a:r>
              <a:rPr lang="en-US" sz="2400" b="0" dirty="0">
                <a:solidFill>
                  <a:schemeClr val="tx1"/>
                </a:solidFill>
                <a:effectLst>
                  <a:outerShdw blurRad="38100" dist="38100" dir="2700000" algn="tl">
                    <a:srgbClr val="000000"/>
                  </a:outerShdw>
                </a:effectLst>
                <a:latin typeface="Arial" charset="0"/>
              </a:rPr>
              <a:t> </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checking account</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 </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credit card</a:t>
            </a:r>
            <a:r>
              <a:rPr lang="ja-JP" altLang="en-US" sz="2400" b="0" dirty="0">
                <a:solidFill>
                  <a:schemeClr val="tx1"/>
                </a:solidFill>
                <a:effectLst>
                  <a:outerShdw blurRad="38100" dist="38100" dir="2700000" algn="tl">
                    <a:srgbClr val="000000"/>
                  </a:outerShdw>
                </a:effectLst>
                <a:latin typeface="Arial"/>
              </a:rPr>
              <a:t>”</a:t>
            </a:r>
            <a:endParaRPr lang="en-US" sz="2400" b="0" dirty="0">
              <a:solidFill>
                <a:schemeClr val="tx1"/>
              </a:solidFill>
              <a:effectLst>
                <a:outerShdw blurRad="38100" dist="38100" dir="2700000" algn="tl">
                  <a:srgbClr val="000000"/>
                </a:outerShdw>
              </a:effectLst>
              <a:latin typeface="Arial" charset="0"/>
            </a:endParaRPr>
          </a:p>
        </p:txBody>
      </p:sp>
      <p:sp>
        <p:nvSpPr>
          <p:cNvPr id="3" name="Date Placeholder 2">
            <a:extLst>
              <a:ext uri="{FF2B5EF4-FFF2-40B4-BE49-F238E27FC236}">
                <a16:creationId xmlns:a16="http://schemas.microsoft.com/office/drawing/2014/main" id="{9FAE4029-C931-6D43-B916-09F0FB249C0C}"/>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D4D705E9-495B-5647-99F1-DFFA413C9876}"/>
              </a:ext>
            </a:extLst>
          </p:cNvPr>
          <p:cNvSpPr>
            <a:spLocks noGrp="1"/>
          </p:cNvSpPr>
          <p:nvPr>
            <p:ph type="sldNum" sz="quarter" idx="12"/>
          </p:nvPr>
        </p:nvSpPr>
        <p:spPr/>
        <p:txBody>
          <a:bodyPr/>
          <a:lstStyle/>
          <a:p>
            <a:fld id="{BAFC06C6-5388-EF48-9B75-F2C2BBFC0E68}" type="slidenum">
              <a:rPr lang="en-US" smtClean="0"/>
              <a:t>15</a:t>
            </a:fld>
            <a:endParaRPr lang="en-US" dirty="0"/>
          </a:p>
        </p:txBody>
      </p:sp>
    </p:spTree>
    <p:extLst>
      <p:ext uri="{BB962C8B-B14F-4D97-AF65-F5344CB8AC3E}">
        <p14:creationId xmlns:p14="http://schemas.microsoft.com/office/powerpoint/2010/main" val="3800008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a:t>
            </a:r>
            <a:r>
              <a:rPr lang="en-US" dirty="0"/>
              <a:t>: </a:t>
            </a:r>
            <a:r>
              <a:rPr lang="en-US" dirty="0" err="1"/>
              <a:t>Encontrar</a:t>
            </a:r>
            <a:r>
              <a:rPr lang="en-US" dirty="0"/>
              <a:t> </a:t>
            </a:r>
            <a:r>
              <a:rPr lang="en-US" dirty="0" err="1"/>
              <a:t>servidores</a:t>
            </a:r>
            <a:r>
              <a:rPr lang="en-US" dirty="0"/>
              <a:t> </a:t>
            </a:r>
            <a:r>
              <a:rPr lang="en-US" dirty="0" err="1"/>
              <a:t>expostos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1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47196"/>
            <a:ext cx="4055269" cy="43916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useBgFill="1">
        <p:nvSpPr>
          <p:cNvPr id="11" name="Rectangle 4"/>
          <p:cNvSpPr>
            <a:spLocks noChangeArrowheads="1"/>
          </p:cNvSpPr>
          <p:nvPr/>
        </p:nvSpPr>
        <p:spPr bwMode="auto">
          <a:xfrm>
            <a:off x="688848" y="5421312"/>
            <a:ext cx="3578352" cy="708528"/>
          </a:xfrm>
          <a:prstGeom prst="rect">
            <a:avLst/>
          </a:prstGeom>
          <a:ln w="38100" cmpd="dbl">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algn="ctr" eaLnBrk="0" hangingPunct="0">
              <a:spcBef>
                <a:spcPct val="50000"/>
              </a:spcBef>
            </a:pPr>
            <a:r>
              <a:rPr lang="en-US" sz="2000" b="0">
                <a:solidFill>
                  <a:schemeClr val="tx1"/>
                </a:solidFill>
                <a:effectLst/>
                <a:latin typeface="Arial" charset="0"/>
              </a:rPr>
              <a:t>intitle:"Welcome to Windows 2000 Internet Services" </a:t>
            </a:r>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338" y="1419225"/>
            <a:ext cx="3978332" cy="3152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useBgFill="1">
        <p:nvSpPr>
          <p:cNvPr id="15" name="Rectangle 4"/>
          <p:cNvSpPr>
            <a:spLocks noChangeArrowheads="1"/>
          </p:cNvSpPr>
          <p:nvPr/>
        </p:nvSpPr>
        <p:spPr bwMode="auto">
          <a:xfrm>
            <a:off x="5257800" y="4267200"/>
            <a:ext cx="3124200" cy="1016305"/>
          </a:xfrm>
          <a:prstGeom prst="rect">
            <a:avLst/>
          </a:prstGeom>
          <a:ln w="38100" cmpd="dbl">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algn="ctr" eaLnBrk="0" hangingPunct="0">
              <a:spcBef>
                <a:spcPct val="50000"/>
              </a:spcBef>
            </a:pPr>
            <a:r>
              <a:rPr lang="en-US" sz="2000" b="0">
                <a:solidFill>
                  <a:schemeClr val="tx1"/>
                </a:solidFill>
                <a:effectLst/>
                <a:latin typeface="Arial" charset="0"/>
              </a:rPr>
              <a:t>intitle:"Under construction" "does not currently have"</a:t>
            </a:r>
            <a:r>
              <a:rPr lang="en-US" sz="1800" b="0">
                <a:solidFill>
                  <a:schemeClr val="tx1"/>
                </a:solidFill>
                <a:effectLst/>
                <a:latin typeface="Arial" charset="0"/>
              </a:rPr>
              <a:t> </a:t>
            </a:r>
          </a:p>
        </p:txBody>
      </p:sp>
      <p:sp>
        <p:nvSpPr>
          <p:cNvPr id="3" name="Date Placeholder 2">
            <a:extLst>
              <a:ext uri="{FF2B5EF4-FFF2-40B4-BE49-F238E27FC236}">
                <a16:creationId xmlns:a16="http://schemas.microsoft.com/office/drawing/2014/main" id="{62CA2C33-6731-F342-830A-C02563BD412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3DC0FE21-BA58-9D42-917F-4E29E98EFC44}"/>
              </a:ext>
            </a:extLst>
          </p:cNvPr>
          <p:cNvSpPr>
            <a:spLocks noGrp="1"/>
          </p:cNvSpPr>
          <p:nvPr>
            <p:ph type="sldNum" sz="quarter" idx="12"/>
          </p:nvPr>
        </p:nvSpPr>
        <p:spPr/>
        <p:txBody>
          <a:bodyPr/>
          <a:lstStyle/>
          <a:p>
            <a:fld id="{BAFC06C6-5388-EF48-9B75-F2C2BBFC0E68}" type="slidenum">
              <a:rPr lang="en-US" smtClean="0"/>
              <a:t>16</a:t>
            </a:fld>
            <a:endParaRPr lang="en-US" dirty="0"/>
          </a:p>
        </p:txBody>
      </p:sp>
    </p:spTree>
    <p:extLst>
      <p:ext uri="{BB962C8B-B14F-4D97-AF65-F5344CB8AC3E}">
        <p14:creationId xmlns:p14="http://schemas.microsoft.com/office/powerpoint/2010/main" val="2759705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a:t>
            </a:r>
            <a:r>
              <a:rPr lang="en-US" dirty="0"/>
              <a:t>: </a:t>
            </a:r>
            <a:r>
              <a:rPr lang="en-US" dirty="0" err="1"/>
              <a:t>Encontrar</a:t>
            </a:r>
            <a:r>
              <a:rPr lang="en-US" dirty="0"/>
              <a:t> webcams </a:t>
            </a:r>
            <a:r>
              <a:rPr lang="en-US" dirty="0" err="1"/>
              <a:t>expostas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19200"/>
            <a:ext cx="5334000" cy="2209800"/>
          </a:xfrm>
        </p:spPr>
        <p:txBody>
          <a:bodyPr>
            <a:normAutofit/>
          </a:bodyPr>
          <a:lstStyle/>
          <a:p>
            <a:r>
              <a:rPr lang="en-US" dirty="0"/>
              <a:t>Para </a:t>
            </a:r>
            <a:r>
              <a:rPr lang="en-US" dirty="0" err="1"/>
              <a:t>encontar</a:t>
            </a:r>
            <a:r>
              <a:rPr lang="en-US" dirty="0"/>
              <a:t> webcams </a:t>
            </a:r>
            <a:r>
              <a:rPr lang="en-US" dirty="0" err="1"/>
              <a:t>não</a:t>
            </a:r>
            <a:r>
              <a:rPr lang="en-US" dirty="0"/>
              <a:t> </a:t>
            </a:r>
            <a:r>
              <a:rPr lang="en-US" dirty="0" err="1"/>
              <a:t>proteginas</a:t>
            </a:r>
            <a:r>
              <a:rPr lang="en-US" dirty="0"/>
              <a:t> </a:t>
            </a:r>
            <a:r>
              <a:rPr lang="en-US" dirty="0" err="1"/>
              <a:t>na</a:t>
            </a:r>
            <a:r>
              <a:rPr lang="en-US" dirty="0"/>
              <a:t> Internet, </a:t>
            </a:r>
            <a:r>
              <a:rPr lang="en-US" dirty="0" err="1"/>
              <a:t>usar</a:t>
            </a:r>
            <a:r>
              <a:rPr lang="en-US" dirty="0"/>
              <a:t> a </a:t>
            </a:r>
            <a:r>
              <a:rPr lang="en-US" dirty="0" err="1"/>
              <a:t>pesquisa</a:t>
            </a:r>
            <a:r>
              <a:rPr lang="en-US" dirty="0"/>
              <a:t> </a:t>
            </a:r>
            <a:r>
              <a:rPr lang="en-US" dirty="0" err="1"/>
              <a:t>seguinte</a:t>
            </a:r>
            <a:r>
              <a:rPr lang="en-US" dirty="0"/>
              <a:t>:</a:t>
            </a:r>
          </a:p>
          <a:p>
            <a:pPr lvl="1"/>
            <a:r>
              <a:rPr lang="en-US" dirty="0" err="1"/>
              <a:t>inurl</a:t>
            </a:r>
            <a:r>
              <a:rPr lang="en-US" dirty="0"/>
              <a:t>:/</a:t>
            </a:r>
            <a:r>
              <a:rPr lang="en-US" dirty="0" err="1"/>
              <a:t>view.shtml</a:t>
            </a:r>
            <a:endParaRPr lang="en-US" dirty="0"/>
          </a:p>
        </p:txBody>
      </p:sp>
      <p:pic>
        <p:nvPicPr>
          <p:cNvPr id="7" name="Picture 6"/>
          <p:cNvPicPr>
            <a:picLocks noChangeAspect="1"/>
          </p:cNvPicPr>
          <p:nvPr/>
        </p:nvPicPr>
        <p:blipFill>
          <a:blip r:embed="rId2"/>
          <a:stretch>
            <a:fillRect/>
          </a:stretch>
        </p:blipFill>
        <p:spPr>
          <a:xfrm>
            <a:off x="5410200" y="1422400"/>
            <a:ext cx="3426047" cy="2540000"/>
          </a:xfrm>
          <a:prstGeom prst="rect">
            <a:avLst/>
          </a:prstGeom>
          <a:ln>
            <a:solidFill>
              <a:srgbClr val="000000"/>
            </a:solidFill>
          </a:ln>
        </p:spPr>
      </p:pic>
      <p:sp>
        <p:nvSpPr>
          <p:cNvPr id="8" name="Content Placeholder 5"/>
          <p:cNvSpPr txBox="1">
            <a:spLocks/>
          </p:cNvSpPr>
          <p:nvPr/>
        </p:nvSpPr>
        <p:spPr>
          <a:xfrm>
            <a:off x="228600" y="3549650"/>
            <a:ext cx="8381869" cy="2774950"/>
          </a:xfrm>
          <a:prstGeom prst="rect">
            <a:avLst/>
          </a:prstGeom>
        </p:spPr>
        <p:txBody>
          <a:bodyPr vert="horz">
            <a:normAutofit fontScale="92500" lnSpcReduction="2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3"/>
            <a:endParaRPr lang="en-US" dirty="0"/>
          </a:p>
          <a:p>
            <a:pPr lvl="1"/>
            <a:endParaRPr lang="en-US" dirty="0"/>
          </a:p>
          <a:p>
            <a:r>
              <a:rPr lang="en-US" dirty="0" err="1"/>
              <a:t>Também</a:t>
            </a:r>
            <a:r>
              <a:rPr lang="en-US" dirty="0"/>
              <a:t> </a:t>
            </a:r>
            <a:r>
              <a:rPr lang="en-US" dirty="0" err="1"/>
              <a:t>é</a:t>
            </a:r>
            <a:r>
              <a:rPr lang="en-US" dirty="0"/>
              <a:t> </a:t>
            </a:r>
            <a:r>
              <a:rPr lang="en-US" dirty="0" err="1"/>
              <a:t>possível</a:t>
            </a:r>
            <a:r>
              <a:rPr lang="en-US" dirty="0"/>
              <a:t> </a:t>
            </a:r>
            <a:r>
              <a:rPr lang="en-US" dirty="0" err="1"/>
              <a:t>restringir</a:t>
            </a:r>
            <a:r>
              <a:rPr lang="en-US" dirty="0"/>
              <a:t> </a:t>
            </a:r>
            <a:r>
              <a:rPr lang="en-US" dirty="0" err="1"/>
              <a:t>por</a:t>
            </a:r>
            <a:r>
              <a:rPr lang="en-US" dirty="0"/>
              <a:t> </a:t>
            </a:r>
            <a:r>
              <a:rPr lang="en-US" dirty="0" err="1"/>
              <a:t>padrões</a:t>
            </a:r>
            <a:r>
              <a:rPr lang="en-US" dirty="0"/>
              <a:t> de URL </a:t>
            </a:r>
            <a:r>
              <a:rPr lang="en-US" dirty="0" err="1"/>
              <a:t>específicos</a:t>
            </a:r>
            <a:r>
              <a:rPr lang="en-US" dirty="0"/>
              <a:t> do </a:t>
            </a:r>
            <a:r>
              <a:rPr lang="en-US" dirty="0" err="1"/>
              <a:t>fabricante</a:t>
            </a:r>
            <a:r>
              <a:rPr lang="en-US" dirty="0"/>
              <a:t> </a:t>
            </a:r>
            <a:r>
              <a:rPr lang="en-US" dirty="0" err="1"/>
              <a:t>ou</a:t>
            </a:r>
            <a:r>
              <a:rPr lang="en-US" dirty="0"/>
              <a:t> </a:t>
            </a:r>
            <a:r>
              <a:rPr lang="en-US" dirty="0" err="1"/>
              <a:t>modelo</a:t>
            </a:r>
            <a:endParaRPr lang="en-US" dirty="0"/>
          </a:p>
          <a:p>
            <a:pPr lvl="1"/>
            <a:r>
              <a:rPr lang="en-US" dirty="0" err="1"/>
              <a:t>inurl:ViewerFrame?Mode</a:t>
            </a:r>
            <a:r>
              <a:rPr lang="en-US" dirty="0"/>
              <a:t>=</a:t>
            </a:r>
          </a:p>
          <a:p>
            <a:pPr lvl="1"/>
            <a:r>
              <a:rPr lang="en-US" dirty="0" err="1"/>
              <a:t>inurl:ViewerFrame?Mode</a:t>
            </a:r>
            <a:r>
              <a:rPr lang="en-US" dirty="0"/>
              <a:t>=Refresh</a:t>
            </a:r>
          </a:p>
          <a:p>
            <a:pPr lvl="1"/>
            <a:r>
              <a:rPr lang="en-US" dirty="0" err="1"/>
              <a:t>inurl:axis-cgi</a:t>
            </a:r>
            <a:r>
              <a:rPr lang="en-US" dirty="0"/>
              <a:t>/jpg</a:t>
            </a:r>
          </a:p>
          <a:p>
            <a:pPr lvl="1"/>
            <a:r>
              <a:rPr lang="en-US" dirty="0"/>
              <a:t>...</a:t>
            </a:r>
          </a:p>
        </p:txBody>
      </p:sp>
      <p:sp>
        <p:nvSpPr>
          <p:cNvPr id="3" name="Date Placeholder 2">
            <a:extLst>
              <a:ext uri="{FF2B5EF4-FFF2-40B4-BE49-F238E27FC236}">
                <a16:creationId xmlns:a16="http://schemas.microsoft.com/office/drawing/2014/main" id="{22585AD0-B466-AD4A-8256-5582C76D4287}"/>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9EB689E-ADAC-F543-BF1C-84104EE05C13}"/>
              </a:ext>
            </a:extLst>
          </p:cNvPr>
          <p:cNvSpPr>
            <a:spLocks noGrp="1"/>
          </p:cNvSpPr>
          <p:nvPr>
            <p:ph type="sldNum" sz="quarter" idx="12"/>
          </p:nvPr>
        </p:nvSpPr>
        <p:spPr/>
        <p:txBody>
          <a:bodyPr/>
          <a:lstStyle/>
          <a:p>
            <a:fld id="{BAFC06C6-5388-EF48-9B75-F2C2BBFC0E68}" type="slidenum">
              <a:rPr lang="en-US" smtClean="0"/>
              <a:t>17</a:t>
            </a:fld>
            <a:endParaRPr lang="en-US" dirty="0"/>
          </a:p>
        </p:txBody>
      </p:sp>
    </p:spTree>
    <p:extLst>
      <p:ext uri="{BB962C8B-B14F-4D97-AF65-F5344CB8AC3E}">
        <p14:creationId xmlns:p14="http://schemas.microsoft.com/office/powerpoint/2010/main" val="1755873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848600" cy="914400"/>
          </a:xfrm>
        </p:spPr>
        <p:txBody>
          <a:bodyPr>
            <a:normAutofit/>
          </a:bodyPr>
          <a:lstStyle/>
          <a:p>
            <a:r>
              <a:rPr lang="en-US" dirty="0"/>
              <a:t>Google hacking: </a:t>
            </a:r>
            <a:r>
              <a:rPr lang="en-US" dirty="0" err="1"/>
              <a:t>Livros</a:t>
            </a:r>
            <a:r>
              <a:rPr lang="en-US" dirty="0"/>
              <a:t> </a:t>
            </a:r>
            <a:r>
              <a:rPr lang="en-US" dirty="0" err="1"/>
              <a:t>inteiros</a:t>
            </a:r>
            <a:r>
              <a:rPr lang="en-US" dirty="0"/>
              <a:t> </a:t>
            </a:r>
            <a:r>
              <a:rPr lang="en-US" dirty="0" err="1"/>
              <a:t>sobre</a:t>
            </a:r>
            <a:r>
              <a:rPr lang="en-US" dirty="0"/>
              <a:t> </a:t>
            </a:r>
            <a:r>
              <a:rPr lang="en-US" dirty="0" err="1"/>
              <a:t>isto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3"/>
          <a:stretch>
            <a:fillRect/>
          </a:stretch>
        </p:blipFill>
        <p:spPr>
          <a:xfrm>
            <a:off x="2385822" y="2362200"/>
            <a:ext cx="3024378" cy="3733800"/>
          </a:xfrm>
          <a:prstGeom prst="rect">
            <a:avLst/>
          </a:prstGeom>
        </p:spPr>
      </p:pic>
      <p:pic>
        <p:nvPicPr>
          <p:cNvPr id="8" name="Picture 7"/>
          <p:cNvPicPr>
            <a:picLocks noChangeAspect="1"/>
          </p:cNvPicPr>
          <p:nvPr/>
        </p:nvPicPr>
        <p:blipFill>
          <a:blip r:embed="rId4"/>
          <a:stretch>
            <a:fillRect/>
          </a:stretch>
        </p:blipFill>
        <p:spPr>
          <a:xfrm>
            <a:off x="248286" y="1371600"/>
            <a:ext cx="1961514" cy="2804966"/>
          </a:xfrm>
          <a:prstGeom prst="rect">
            <a:avLst/>
          </a:prstGeom>
        </p:spPr>
      </p:pic>
      <p:sp>
        <p:nvSpPr>
          <p:cNvPr id="9" name="Rectangle 3"/>
          <p:cNvSpPr txBox="1">
            <a:spLocks noChangeArrowheads="1"/>
          </p:cNvSpPr>
          <p:nvPr/>
        </p:nvSpPr>
        <p:spPr>
          <a:xfrm>
            <a:off x="5562600" y="1143000"/>
            <a:ext cx="3505200" cy="4648200"/>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sz="1600" b="1" i="1" dirty="0" err="1"/>
              <a:t>Dornfest</a:t>
            </a:r>
            <a:r>
              <a:rPr lang="en-US" sz="1600" b="1" i="1" dirty="0"/>
              <a:t>, </a:t>
            </a:r>
            <a:r>
              <a:rPr lang="en-US" sz="1600" b="1" i="1" dirty="0" err="1"/>
              <a:t>Rael</a:t>
            </a:r>
            <a:r>
              <a:rPr lang="en-US" sz="1600" b="1" i="1" dirty="0"/>
              <a:t>, </a:t>
            </a:r>
            <a:r>
              <a:rPr lang="en-US" sz="1600" b="1" dirty="0"/>
              <a:t>Google Hacks 3</a:t>
            </a:r>
            <a:r>
              <a:rPr lang="en-US" sz="1600" b="1" baseline="30000" dirty="0"/>
              <a:t>rd</a:t>
            </a:r>
            <a:r>
              <a:rPr lang="en-US" sz="1600" b="1" dirty="0"/>
              <a:t> </a:t>
            </a:r>
            <a:r>
              <a:rPr lang="en-US" sz="1600" b="1" dirty="0" err="1"/>
              <a:t>ed</a:t>
            </a:r>
            <a:r>
              <a:rPr lang="en-US" sz="1600" b="1" i="1" dirty="0"/>
              <a:t>, O</a:t>
            </a:r>
            <a:r>
              <a:rPr lang="ja-JP" altLang="en-US" sz="1600" b="1" i="1" dirty="0">
                <a:latin typeface="Arial"/>
              </a:rPr>
              <a:t>’</a:t>
            </a:r>
            <a:r>
              <a:rPr lang="en-US" sz="1600" b="1" i="1" dirty="0" err="1"/>
              <a:t>Rielly</a:t>
            </a:r>
            <a:r>
              <a:rPr lang="en-US" sz="1600" b="1" i="1" dirty="0"/>
              <a:t>, (2006)</a:t>
            </a:r>
          </a:p>
          <a:p>
            <a:pPr marL="0" indent="0">
              <a:buNone/>
            </a:pPr>
            <a:endParaRPr lang="en-US" sz="1600" b="1" i="1" dirty="0"/>
          </a:p>
          <a:p>
            <a:pPr marL="0" indent="0">
              <a:buNone/>
            </a:pPr>
            <a:r>
              <a:rPr lang="en-US" sz="1600" b="1" i="1" dirty="0"/>
              <a:t>Ethical Hacking,</a:t>
            </a:r>
            <a:r>
              <a:rPr lang="en-US" sz="1600" dirty="0"/>
              <a:t> </a:t>
            </a:r>
            <a:r>
              <a:rPr lang="en-US" sz="1600" dirty="0">
                <a:hlinkClick r:id="rId5"/>
              </a:rPr>
              <a:t>http://www.nc-net.info/2006conf/Ethical_Hacking_Presentation_October_2006.ppt</a:t>
            </a:r>
            <a:r>
              <a:rPr lang="en-US" sz="1600" dirty="0"/>
              <a:t> </a:t>
            </a:r>
          </a:p>
          <a:p>
            <a:pPr marL="0" indent="0">
              <a:buNone/>
            </a:pPr>
            <a:endParaRPr lang="en-US" sz="1600" b="1" dirty="0"/>
          </a:p>
          <a:p>
            <a:pPr marL="0" indent="0">
              <a:buNone/>
            </a:pPr>
            <a:r>
              <a:rPr lang="en-US" sz="1600" b="1" dirty="0"/>
              <a:t>A cheat sheet of Google search features</a:t>
            </a:r>
            <a:r>
              <a:rPr lang="en-US" sz="1600" dirty="0"/>
              <a:t>: </a:t>
            </a:r>
            <a:r>
              <a:rPr lang="en-US" sz="1600" dirty="0">
                <a:hlinkClick r:id="rId6"/>
              </a:rPr>
              <a:t>http://www.google.com/intl/en/help/features.html</a:t>
            </a:r>
            <a:r>
              <a:rPr lang="en-US" sz="1600" dirty="0"/>
              <a:t> </a:t>
            </a:r>
          </a:p>
          <a:p>
            <a:pPr marL="0" indent="0">
              <a:buNone/>
            </a:pPr>
            <a:endParaRPr lang="en-US" sz="1600" b="1" dirty="0"/>
          </a:p>
          <a:p>
            <a:pPr marL="0" indent="0">
              <a:buNone/>
            </a:pPr>
            <a:r>
              <a:rPr lang="en-US" sz="1600" b="1" dirty="0"/>
              <a:t>A Cheat Sheet for Google Search Hacks -- how to find information fast and efficiently</a:t>
            </a:r>
            <a:r>
              <a:rPr lang="en-US" sz="1600" dirty="0"/>
              <a:t> </a:t>
            </a:r>
            <a:r>
              <a:rPr lang="en-US" sz="1600" dirty="0">
                <a:hlinkClick r:id="rId7"/>
              </a:rPr>
              <a:t>http://www.expertsforge.com/Security/hacking-everything-using-google-3.asp</a:t>
            </a:r>
            <a:r>
              <a:rPr lang="en-US" sz="1600" dirty="0"/>
              <a:t> </a:t>
            </a:r>
          </a:p>
        </p:txBody>
      </p:sp>
      <p:sp>
        <p:nvSpPr>
          <p:cNvPr id="3" name="Date Placeholder 2">
            <a:extLst>
              <a:ext uri="{FF2B5EF4-FFF2-40B4-BE49-F238E27FC236}">
                <a16:creationId xmlns:a16="http://schemas.microsoft.com/office/drawing/2014/main" id="{81717782-83D0-524C-9A9B-59127AE5B76F}"/>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95076B89-82EB-B649-8692-8602A47E740C}"/>
              </a:ext>
            </a:extLst>
          </p:cNvPr>
          <p:cNvSpPr>
            <a:spLocks noGrp="1"/>
          </p:cNvSpPr>
          <p:nvPr>
            <p:ph type="sldNum" sz="quarter" idx="12"/>
          </p:nvPr>
        </p:nvSpPr>
        <p:spPr/>
        <p:txBody>
          <a:bodyPr/>
          <a:lstStyle/>
          <a:p>
            <a:fld id="{BAFC06C6-5388-EF48-9B75-F2C2BBFC0E68}" type="slidenum">
              <a:rPr lang="en-US" smtClean="0"/>
              <a:t>18</a:t>
            </a:fld>
            <a:endParaRPr lang="en-US" dirty="0"/>
          </a:p>
        </p:txBody>
      </p:sp>
    </p:spTree>
    <p:extLst>
      <p:ext uri="{BB962C8B-B14F-4D97-AF65-F5344CB8AC3E}">
        <p14:creationId xmlns:p14="http://schemas.microsoft.com/office/powerpoint/2010/main" val="4033629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34440"/>
            <a:ext cx="3428999" cy="4937760"/>
          </a:xfrm>
        </p:spPr>
        <p:txBody>
          <a:bodyPr>
            <a:normAutofit lnSpcReduction="10000"/>
          </a:bodyPr>
          <a:lstStyle/>
          <a:p>
            <a:endParaRPr lang="en-US" dirty="0"/>
          </a:p>
          <a:p>
            <a:r>
              <a:rPr lang="en-US" dirty="0" err="1"/>
              <a:t>Parte</a:t>
            </a:r>
            <a:r>
              <a:rPr lang="en-US" dirty="0"/>
              <a:t> da Web que </a:t>
            </a:r>
            <a:r>
              <a:rPr lang="en-US" dirty="0" err="1"/>
              <a:t>não</a:t>
            </a:r>
            <a:r>
              <a:rPr lang="en-US" dirty="0"/>
              <a:t> </a:t>
            </a:r>
            <a:r>
              <a:rPr lang="en-US" dirty="0" err="1"/>
              <a:t>é</a:t>
            </a:r>
            <a:r>
              <a:rPr lang="en-US" dirty="0"/>
              <a:t> </a:t>
            </a:r>
            <a:r>
              <a:rPr lang="en-US" dirty="0" err="1"/>
              <a:t>indexada</a:t>
            </a:r>
            <a:r>
              <a:rPr lang="en-US" dirty="0"/>
              <a:t> </a:t>
            </a:r>
            <a:r>
              <a:rPr lang="en-US" dirty="0" err="1"/>
              <a:t>por</a:t>
            </a:r>
            <a:r>
              <a:rPr lang="en-US" dirty="0"/>
              <a:t> </a:t>
            </a:r>
            <a:r>
              <a:rPr lang="en-US" dirty="0" err="1"/>
              <a:t>motores</a:t>
            </a:r>
            <a:r>
              <a:rPr lang="en-US" dirty="0"/>
              <a:t> de </a:t>
            </a:r>
            <a:r>
              <a:rPr lang="en-US" dirty="0" err="1"/>
              <a:t>busca</a:t>
            </a:r>
            <a:r>
              <a:rPr lang="en-US" dirty="0"/>
              <a:t> </a:t>
            </a:r>
            <a:r>
              <a:rPr lang="en-US" dirty="0" err="1"/>
              <a:t>convencionais</a:t>
            </a:r>
            <a:r>
              <a:rPr lang="en-US" dirty="0"/>
              <a:t>, logo </a:t>
            </a:r>
            <a:r>
              <a:rPr lang="en-US" dirty="0" err="1"/>
              <a:t>não</a:t>
            </a:r>
            <a:r>
              <a:rPr lang="en-US" dirty="0"/>
              <a:t> </a:t>
            </a:r>
            <a:r>
              <a:rPr lang="en-US" dirty="0" err="1"/>
              <a:t>aparece</a:t>
            </a:r>
            <a:r>
              <a:rPr lang="en-US" dirty="0"/>
              <a:t> </a:t>
            </a:r>
            <a:r>
              <a:rPr lang="en-US" dirty="0" err="1"/>
              <a:t>nos</a:t>
            </a:r>
            <a:r>
              <a:rPr lang="en-US" dirty="0"/>
              <a:t> </a:t>
            </a:r>
            <a:r>
              <a:rPr lang="en-US" dirty="0" err="1"/>
              <a:t>resultados</a:t>
            </a:r>
            <a:endParaRPr lang="en-US" dirty="0"/>
          </a:p>
          <a:p>
            <a:endParaRPr lang="en-US" dirty="0"/>
          </a:p>
          <a:p>
            <a:r>
              <a:rPr lang="en-US" dirty="0" err="1"/>
              <a:t>Porque</a:t>
            </a:r>
            <a:r>
              <a:rPr lang="en-US" dirty="0"/>
              <a:t> </a:t>
            </a:r>
            <a:r>
              <a:rPr lang="en-US" dirty="0" err="1"/>
              <a:t>não</a:t>
            </a:r>
            <a:r>
              <a:rPr lang="en-US" dirty="0"/>
              <a:t> </a:t>
            </a:r>
            <a:r>
              <a:rPr lang="en-US" dirty="0" err="1"/>
              <a:t>é</a:t>
            </a:r>
            <a:r>
              <a:rPr lang="en-US" dirty="0"/>
              <a:t> </a:t>
            </a:r>
            <a:r>
              <a:rPr lang="en-US" dirty="0" err="1"/>
              <a:t>indexado</a:t>
            </a:r>
            <a:r>
              <a:rPr lang="en-US" dirty="0"/>
              <a:t> </a:t>
            </a:r>
            <a:r>
              <a:rPr lang="en-US" dirty="0" err="1"/>
              <a:t>pelos</a:t>
            </a:r>
            <a:r>
              <a:rPr lang="en-US" dirty="0"/>
              <a:t> </a:t>
            </a:r>
            <a:r>
              <a:rPr lang="en-US" dirty="0" err="1"/>
              <a:t>motores</a:t>
            </a:r>
            <a:r>
              <a:rPr lang="en-US" dirty="0"/>
              <a:t> de </a:t>
            </a:r>
            <a:r>
              <a:rPr lang="en-US" dirty="0" err="1"/>
              <a:t>busca</a:t>
            </a:r>
            <a:r>
              <a:rPr lang="en-US" dirty="0"/>
              <a:t> </a:t>
            </a:r>
            <a:r>
              <a:rPr lang="en-US" dirty="0" err="1"/>
              <a:t>típicos</a:t>
            </a:r>
            <a:r>
              <a:rPr lang="en-US" dirty="0"/>
              <a:t>?</a:t>
            </a:r>
          </a:p>
        </p:txBody>
      </p:sp>
      <p:pic>
        <p:nvPicPr>
          <p:cNvPr id="7" name="Picture 6"/>
          <p:cNvPicPr>
            <a:picLocks noChangeAspect="1"/>
          </p:cNvPicPr>
          <p:nvPr/>
        </p:nvPicPr>
        <p:blipFill>
          <a:blip r:embed="rId2"/>
          <a:stretch>
            <a:fillRect/>
          </a:stretch>
        </p:blipFill>
        <p:spPr>
          <a:xfrm>
            <a:off x="3710455" y="1600200"/>
            <a:ext cx="5281145" cy="4191000"/>
          </a:xfrm>
          <a:prstGeom prst="rect">
            <a:avLst/>
          </a:prstGeom>
        </p:spPr>
      </p:pic>
      <p:sp>
        <p:nvSpPr>
          <p:cNvPr id="3" name="Date Placeholder 2">
            <a:extLst>
              <a:ext uri="{FF2B5EF4-FFF2-40B4-BE49-F238E27FC236}">
                <a16:creationId xmlns:a16="http://schemas.microsoft.com/office/drawing/2014/main" id="{7DEB3ADD-C8FD-AC4B-8BF2-6FB98CCC1B4D}"/>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A4367E5-D055-6D4A-9DF8-36FA17096772}"/>
              </a:ext>
            </a:extLst>
          </p:cNvPr>
          <p:cNvSpPr>
            <a:spLocks noGrp="1"/>
          </p:cNvSpPr>
          <p:nvPr>
            <p:ph type="sldNum" sz="quarter" idx="12"/>
          </p:nvPr>
        </p:nvSpPr>
        <p:spPr/>
        <p:txBody>
          <a:bodyPr/>
          <a:lstStyle/>
          <a:p>
            <a:fld id="{BAFC06C6-5388-EF48-9B75-F2C2BBFC0E68}" type="slidenum">
              <a:rPr lang="en-US" smtClean="0"/>
              <a:t>19</a:t>
            </a:fld>
            <a:endParaRPr lang="en-US" dirty="0"/>
          </a:p>
        </p:txBody>
      </p:sp>
    </p:spTree>
    <p:extLst>
      <p:ext uri="{BB962C8B-B14F-4D97-AF65-F5344CB8AC3E}">
        <p14:creationId xmlns:p14="http://schemas.microsoft.com/office/powerpoint/2010/main" val="1054285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1"/>
            <a:endParaRPr lang="en-GB" sz="2000" dirty="0"/>
          </a:p>
          <a:p>
            <a:r>
              <a:rPr lang="en-GB" sz="2400" dirty="0"/>
              <a:t>“</a:t>
            </a:r>
            <a:r>
              <a:rPr lang="en-GB" sz="2400" b="1" dirty="0" err="1"/>
              <a:t>Todo</a:t>
            </a:r>
            <a:r>
              <a:rPr lang="en-GB" sz="2400" b="1" dirty="0"/>
              <a:t> e </a:t>
            </a:r>
            <a:r>
              <a:rPr lang="en-GB" sz="2400" b="1" dirty="0" err="1"/>
              <a:t>qualquer</a:t>
            </a:r>
            <a:r>
              <a:rPr lang="en-GB" sz="2400" b="1" dirty="0"/>
              <a:t> </a:t>
            </a:r>
            <a:r>
              <a:rPr lang="en-GB" sz="2400" b="1" dirty="0" err="1"/>
              <a:t>acto</a:t>
            </a:r>
            <a:r>
              <a:rPr lang="en-GB" sz="2400" b="1" dirty="0"/>
              <a:t> </a:t>
            </a:r>
            <a:r>
              <a:rPr lang="en-GB" sz="2400" b="1" dirty="0" err="1"/>
              <a:t>ilegal</a:t>
            </a:r>
            <a:r>
              <a:rPr lang="en-GB" sz="2400" b="1" dirty="0"/>
              <a:t> </a:t>
            </a:r>
            <a:r>
              <a:rPr lang="en-GB" sz="2400" b="1" dirty="0" err="1"/>
              <a:t>envolvendo</a:t>
            </a:r>
            <a:r>
              <a:rPr lang="en-GB" sz="2400" b="1" dirty="0"/>
              <a:t> um </a:t>
            </a:r>
            <a:r>
              <a:rPr lang="en-GB" sz="2400" b="1" dirty="0" err="1"/>
              <a:t>computador</a:t>
            </a:r>
            <a:r>
              <a:rPr lang="en-GB" sz="2400" b="1" dirty="0"/>
              <a:t>, </a:t>
            </a:r>
            <a:r>
              <a:rPr lang="en-GB" sz="2400" b="1" dirty="0" err="1"/>
              <a:t>os</a:t>
            </a:r>
            <a:r>
              <a:rPr lang="en-GB" sz="2400" b="1" dirty="0"/>
              <a:t> </a:t>
            </a:r>
            <a:r>
              <a:rPr lang="en-GB" sz="2400" b="1" dirty="0" err="1"/>
              <a:t>seus</a:t>
            </a:r>
            <a:r>
              <a:rPr lang="en-GB" sz="2400" b="1" dirty="0"/>
              <a:t> </a:t>
            </a:r>
            <a:r>
              <a:rPr lang="en-GB" sz="2400" b="1" dirty="0" err="1"/>
              <a:t>sistemas</a:t>
            </a:r>
            <a:r>
              <a:rPr lang="en-GB" sz="2400" b="1" dirty="0"/>
              <a:t>, </a:t>
            </a:r>
            <a:r>
              <a:rPr lang="en-GB" sz="2400" b="1" dirty="0" err="1"/>
              <a:t>ou</a:t>
            </a:r>
            <a:r>
              <a:rPr lang="en-GB" sz="2400" b="1" dirty="0"/>
              <a:t> as </a:t>
            </a:r>
            <a:r>
              <a:rPr lang="en-GB" sz="2400" b="1" dirty="0" err="1"/>
              <a:t>suas</a:t>
            </a:r>
            <a:r>
              <a:rPr lang="en-GB" sz="2400" b="1" dirty="0"/>
              <a:t> </a:t>
            </a:r>
            <a:r>
              <a:rPr lang="en-GB" sz="2400" b="1" dirty="0" err="1"/>
              <a:t>aplicações</a:t>
            </a:r>
            <a:r>
              <a:rPr lang="en-GB" sz="2400" dirty="0"/>
              <a:t>” (EC-Council)</a:t>
            </a:r>
          </a:p>
          <a:p>
            <a:pPr lvl="1"/>
            <a:r>
              <a:rPr lang="en-GB" sz="1800" dirty="0"/>
              <a:t> EC-Council: International Council of Electronic Commerce Consultants</a:t>
            </a:r>
            <a:endParaRPr lang="en-US" sz="1800" dirty="0"/>
          </a:p>
          <a:p>
            <a:pPr marL="0" indent="0">
              <a:buNone/>
            </a:pPr>
            <a:endParaRPr lang="en-US" sz="2400" dirty="0"/>
          </a:p>
          <a:p>
            <a:pPr marL="0" indent="0">
              <a:buNone/>
            </a:pPr>
            <a:endParaRPr lang="en-US" sz="2400" dirty="0"/>
          </a:p>
          <a:p>
            <a:r>
              <a:rPr lang="en-US" sz="2400" dirty="0" err="1"/>
              <a:t>Compreende</a:t>
            </a:r>
            <a:r>
              <a:rPr lang="en-US" sz="2400" dirty="0"/>
              <a:t> um conjunto de </a:t>
            </a:r>
            <a:r>
              <a:rPr lang="en-US" sz="2400" dirty="0" err="1"/>
              <a:t>delitos</a:t>
            </a:r>
            <a:r>
              <a:rPr lang="en-US" sz="2400" dirty="0"/>
              <a:t> </a:t>
            </a:r>
            <a:r>
              <a:rPr lang="en-US" sz="2400" dirty="0" err="1"/>
              <a:t>definidos</a:t>
            </a:r>
            <a:r>
              <a:rPr lang="en-US" sz="2400" dirty="0"/>
              <a:t> </a:t>
            </a:r>
            <a:r>
              <a:rPr lang="en-US" sz="2400" dirty="0" err="1"/>
              <a:t>em</a:t>
            </a:r>
            <a:r>
              <a:rPr lang="en-US" sz="2400" dirty="0"/>
              <a:t> leis </a:t>
            </a:r>
            <a:r>
              <a:rPr lang="en-US" sz="2400" dirty="0" err="1"/>
              <a:t>como</a:t>
            </a:r>
            <a:r>
              <a:rPr lang="en-US" sz="2400" dirty="0"/>
              <a:t>:</a:t>
            </a:r>
          </a:p>
          <a:p>
            <a:pPr lvl="1"/>
            <a:r>
              <a:rPr lang="en-US" sz="2000" dirty="0"/>
              <a:t>The U.S. Computer Fraud</a:t>
            </a:r>
          </a:p>
          <a:p>
            <a:pPr lvl="1"/>
            <a:r>
              <a:rPr lang="en-US" sz="2000" dirty="0"/>
              <a:t>The UK Computer Abuse Act</a:t>
            </a:r>
          </a:p>
          <a:p>
            <a:pPr lvl="1"/>
            <a:r>
              <a:rPr lang="en-US" sz="2000" dirty="0"/>
              <a:t>Lei do </a:t>
            </a:r>
            <a:r>
              <a:rPr lang="en-US" sz="2000" dirty="0" err="1"/>
              <a:t>Cibercrime</a:t>
            </a:r>
            <a:r>
              <a:rPr lang="en-US" sz="2000" dirty="0"/>
              <a:t>, in Portugal</a:t>
            </a:r>
          </a:p>
          <a:p>
            <a:pPr lvl="1"/>
            <a:endParaRPr lang="en-US" sz="2000" dirty="0"/>
          </a:p>
          <a:p>
            <a:pPr lvl="1"/>
            <a:endParaRPr lang="en-US" sz="2000" dirty="0"/>
          </a:p>
          <a:p>
            <a:endParaRPr lang="en-US" sz="2400" dirty="0"/>
          </a:p>
        </p:txBody>
      </p:sp>
      <p:pic>
        <p:nvPicPr>
          <p:cNvPr id="5" name="Picture 4">
            <a:extLst>
              <a:ext uri="{FF2B5EF4-FFF2-40B4-BE49-F238E27FC236}">
                <a16:creationId xmlns:a16="http://schemas.microsoft.com/office/drawing/2014/main" id="{32D9D0B4-75DB-2242-B7E7-1C2BC9A50B9E}"/>
              </a:ext>
            </a:extLst>
          </p:cNvPr>
          <p:cNvPicPr>
            <a:picLocks noChangeAspect="1"/>
          </p:cNvPicPr>
          <p:nvPr/>
        </p:nvPicPr>
        <p:blipFill>
          <a:blip r:embed="rId3"/>
          <a:stretch>
            <a:fillRect/>
          </a:stretch>
        </p:blipFill>
        <p:spPr>
          <a:xfrm>
            <a:off x="5867400" y="4465412"/>
            <a:ext cx="2819400" cy="1791243"/>
          </a:xfrm>
          <a:prstGeom prst="rect">
            <a:avLst/>
          </a:prstGeom>
        </p:spPr>
      </p:pic>
      <p:sp>
        <p:nvSpPr>
          <p:cNvPr id="3" name="Date Placeholder 2">
            <a:extLst>
              <a:ext uri="{FF2B5EF4-FFF2-40B4-BE49-F238E27FC236}">
                <a16:creationId xmlns:a16="http://schemas.microsoft.com/office/drawing/2014/main" id="{EF038B59-A767-5B44-9A2E-BC16114521F1}"/>
              </a:ext>
            </a:extLst>
          </p:cNvPr>
          <p:cNvSpPr>
            <a:spLocks noGrp="1"/>
          </p:cNvSpPr>
          <p:nvPr>
            <p:ph type="dt" sz="half" idx="10"/>
          </p:nvPr>
        </p:nvSpPr>
        <p:spPr/>
        <p:txBody>
          <a:bodyPr/>
          <a:lstStyle/>
          <a:p>
            <a:r>
              <a:rPr lang="en-US"/>
              <a:t>2019</a:t>
            </a:r>
            <a:endParaRPr lang="en-US" dirty="0"/>
          </a:p>
        </p:txBody>
      </p:sp>
      <p:sp>
        <p:nvSpPr>
          <p:cNvPr id="7" name="Slide Number Placeholder 6">
            <a:extLst>
              <a:ext uri="{FF2B5EF4-FFF2-40B4-BE49-F238E27FC236}">
                <a16:creationId xmlns:a16="http://schemas.microsoft.com/office/drawing/2014/main" id="{6452C5FF-61EE-8F47-BAE5-9545B77AD497}"/>
              </a:ext>
            </a:extLst>
          </p:cNvPr>
          <p:cNvSpPr>
            <a:spLocks noGrp="1"/>
          </p:cNvSpPr>
          <p:nvPr>
            <p:ph type="sldNum" sz="quarter" idx="12"/>
          </p:nvPr>
        </p:nvSpPr>
        <p:spPr/>
        <p:txBody>
          <a:bodyPr/>
          <a:lstStyle/>
          <a:p>
            <a:fld id="{BAFC06C6-5388-EF48-9B75-F2C2BBFC0E68}" type="slidenum">
              <a:rPr lang="en-US" smtClean="0"/>
              <a:t>2</a:t>
            </a:fld>
            <a:endParaRPr lang="en-US" dirty="0"/>
          </a:p>
        </p:txBody>
      </p:sp>
    </p:spTree>
    <p:extLst>
      <p:ext uri="{BB962C8B-B14F-4D97-AF65-F5344CB8AC3E}">
        <p14:creationId xmlns:p14="http://schemas.microsoft.com/office/powerpoint/2010/main" val="113686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077200" cy="914400"/>
          </a:xfrm>
        </p:spPr>
        <p:txBody>
          <a:bodyPr>
            <a:normAutofit fontScale="90000"/>
          </a:bodyPr>
          <a:lstStyle/>
          <a:p>
            <a:r>
              <a:rPr lang="en-US" dirty="0" err="1"/>
              <a:t>Há</a:t>
            </a:r>
            <a:r>
              <a:rPr lang="en-US" dirty="0"/>
              <a:t> </a:t>
            </a:r>
            <a:r>
              <a:rPr lang="en-US" dirty="0" err="1"/>
              <a:t>conteúdo</a:t>
            </a:r>
            <a:r>
              <a:rPr lang="en-US" dirty="0"/>
              <a:t> que </a:t>
            </a:r>
            <a:r>
              <a:rPr lang="en-US" dirty="0" err="1"/>
              <a:t>não</a:t>
            </a:r>
            <a:r>
              <a:rPr lang="en-US" dirty="0"/>
              <a:t> </a:t>
            </a:r>
            <a:r>
              <a:rPr lang="en-US" dirty="0" err="1"/>
              <a:t>pode</a:t>
            </a:r>
            <a:r>
              <a:rPr lang="en-US" dirty="0"/>
              <a:t> </a:t>
            </a:r>
            <a:r>
              <a:rPr lang="en-US" dirty="0" err="1"/>
              <a:t>ser</a:t>
            </a:r>
            <a:r>
              <a:rPr lang="en-US" dirty="0"/>
              <a:t> </a:t>
            </a:r>
            <a:r>
              <a:rPr lang="en-US" dirty="0" err="1"/>
              <a:t>encontrado</a:t>
            </a:r>
            <a:r>
              <a:rPr lang="en-US" dirty="0"/>
              <a:t> </a:t>
            </a:r>
            <a:r>
              <a:rPr lang="en-US" dirty="0" err="1"/>
              <a:t>seguindo</a:t>
            </a:r>
            <a:r>
              <a:rPr lang="en-US" dirty="0"/>
              <a:t> </a:t>
            </a:r>
            <a:r>
              <a:rPr lang="en-US" dirty="0" err="1"/>
              <a:t>os</a:t>
            </a:r>
            <a:r>
              <a:rPr lang="en-US" dirty="0"/>
              <a:t> URL</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pPr fontAlgn="auto">
              <a:spcAft>
                <a:spcPts val="0"/>
              </a:spcAft>
              <a:buFont typeface="Arial" pitchFamily="34" charset="0"/>
              <a:buChar char="•"/>
              <a:defRPr/>
            </a:pPr>
            <a:r>
              <a:rPr lang="en-US" dirty="0" err="1"/>
              <a:t>Páginas</a:t>
            </a:r>
            <a:r>
              <a:rPr lang="en-US" dirty="0"/>
              <a:t> </a:t>
            </a:r>
            <a:r>
              <a:rPr lang="en-US" dirty="0" err="1"/>
              <a:t>dinâmicas</a:t>
            </a:r>
            <a:r>
              <a:rPr lang="en-US" dirty="0"/>
              <a:t> e </a:t>
            </a:r>
            <a:r>
              <a:rPr lang="en-US" dirty="0" err="1"/>
              <a:t>buscas</a:t>
            </a:r>
            <a:r>
              <a:rPr lang="en-US" dirty="0"/>
              <a:t> </a:t>
            </a:r>
            <a:r>
              <a:rPr lang="en-US" dirty="0" err="1"/>
              <a:t>em</a:t>
            </a:r>
            <a:r>
              <a:rPr lang="en-US" dirty="0"/>
              <a:t> bases de dados</a:t>
            </a:r>
          </a:p>
          <a:p>
            <a:pPr lvl="1" fontAlgn="auto">
              <a:spcAft>
                <a:spcPts val="0"/>
              </a:spcAft>
              <a:buFont typeface="Arial" pitchFamily="34" charset="0"/>
              <a:buChar char="–"/>
              <a:defRPr/>
            </a:pPr>
            <a:r>
              <a:rPr lang="en-US" dirty="0" err="1"/>
              <a:t>Resposta</a:t>
            </a:r>
            <a:r>
              <a:rPr lang="en-US" dirty="0"/>
              <a:t> a </a:t>
            </a:r>
            <a:r>
              <a:rPr lang="en-US" dirty="0" err="1"/>
              <a:t>pesquisas</a:t>
            </a:r>
            <a:r>
              <a:rPr lang="en-US" dirty="0"/>
              <a:t> </a:t>
            </a:r>
            <a:r>
              <a:rPr lang="en-US" dirty="0" err="1"/>
              <a:t>ou</a:t>
            </a:r>
            <a:r>
              <a:rPr lang="en-US" dirty="0"/>
              <a:t> </a:t>
            </a:r>
            <a:r>
              <a:rPr lang="en-US" dirty="0" err="1"/>
              <a:t>acedidas</a:t>
            </a:r>
            <a:r>
              <a:rPr lang="en-US" dirty="0"/>
              <a:t> </a:t>
            </a:r>
            <a:r>
              <a:rPr lang="en-US" dirty="0" err="1"/>
              <a:t>através</a:t>
            </a:r>
            <a:r>
              <a:rPr lang="en-US" dirty="0"/>
              <a:t> de </a:t>
            </a:r>
            <a:r>
              <a:rPr lang="en-US" dirty="0" err="1"/>
              <a:t>formulários</a:t>
            </a:r>
            <a:endParaRPr lang="en-US" dirty="0"/>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err="1"/>
              <a:t>Conteúdos</a:t>
            </a:r>
            <a:r>
              <a:rPr lang="en-US" dirty="0"/>
              <a:t> </a:t>
            </a:r>
            <a:r>
              <a:rPr lang="en-US" dirty="0" err="1"/>
              <a:t>não</a:t>
            </a:r>
            <a:r>
              <a:rPr lang="en-US" dirty="0"/>
              <a:t> </a:t>
            </a:r>
            <a:r>
              <a:rPr lang="en-US" dirty="0" err="1"/>
              <a:t>referenciados</a:t>
            </a:r>
            <a:r>
              <a:rPr lang="en-US" dirty="0"/>
              <a:t> (unlinked)</a:t>
            </a:r>
          </a:p>
          <a:p>
            <a:pPr lvl="1" fontAlgn="auto">
              <a:spcAft>
                <a:spcPts val="0"/>
              </a:spcAft>
              <a:buFont typeface="Arial" pitchFamily="34" charset="0"/>
              <a:buChar char="–"/>
              <a:defRPr/>
            </a:pPr>
            <a:r>
              <a:rPr lang="en-US" dirty="0" err="1"/>
              <a:t>Páginas</a:t>
            </a:r>
            <a:r>
              <a:rPr lang="en-US" dirty="0"/>
              <a:t> </a:t>
            </a:r>
            <a:r>
              <a:rPr lang="en-US" dirty="0" err="1"/>
              <a:t>sem</a:t>
            </a:r>
            <a:r>
              <a:rPr lang="en-US" dirty="0"/>
              <a:t> links para </a:t>
            </a:r>
            <a:r>
              <a:rPr lang="en-US" dirty="0" err="1"/>
              <a:t>elas</a:t>
            </a:r>
            <a:r>
              <a:rPr lang="en-US" dirty="0"/>
              <a:t> (</a:t>
            </a:r>
            <a:r>
              <a:rPr lang="en-US" dirty="0" err="1"/>
              <a:t>orfãs</a:t>
            </a:r>
            <a:r>
              <a:rPr lang="en-US" dirty="0"/>
              <a:t>)</a:t>
            </a:r>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Web </a:t>
            </a:r>
            <a:r>
              <a:rPr lang="en-US" dirty="0" err="1"/>
              <a:t>privada</a:t>
            </a:r>
            <a:endParaRPr lang="en-US" dirty="0"/>
          </a:p>
          <a:p>
            <a:pPr lvl="1" fontAlgn="auto">
              <a:spcAft>
                <a:spcPts val="0"/>
              </a:spcAft>
              <a:buFont typeface="Arial" pitchFamily="34" charset="0"/>
              <a:buChar char="–"/>
              <a:defRPr/>
            </a:pPr>
            <a:r>
              <a:rPr lang="en-US" dirty="0"/>
              <a:t>Sites que </a:t>
            </a:r>
            <a:r>
              <a:rPr lang="en-US" dirty="0" err="1"/>
              <a:t>precisam</a:t>
            </a:r>
            <a:r>
              <a:rPr lang="en-US" dirty="0"/>
              <a:t> de </a:t>
            </a:r>
            <a:r>
              <a:rPr lang="en-US" dirty="0" err="1"/>
              <a:t>registo</a:t>
            </a:r>
            <a:r>
              <a:rPr lang="en-US" dirty="0"/>
              <a:t> e login</a:t>
            </a:r>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Web de </a:t>
            </a:r>
            <a:r>
              <a:rPr lang="en-US" dirty="0" err="1"/>
              <a:t>acesso</a:t>
            </a:r>
            <a:r>
              <a:rPr lang="en-US" dirty="0"/>
              <a:t> </a:t>
            </a:r>
            <a:r>
              <a:rPr lang="en-US" dirty="0" err="1"/>
              <a:t>limitado</a:t>
            </a:r>
            <a:endParaRPr lang="en-US" dirty="0"/>
          </a:p>
          <a:p>
            <a:pPr lvl="1" fontAlgn="auto">
              <a:spcAft>
                <a:spcPts val="0"/>
              </a:spcAft>
              <a:buFont typeface="Arial" pitchFamily="34" charset="0"/>
              <a:buChar char="–"/>
              <a:defRPr/>
            </a:pPr>
            <a:r>
              <a:rPr lang="en-US" dirty="0"/>
              <a:t>Sites com captchas, </a:t>
            </a:r>
            <a:r>
              <a:rPr lang="en-US" dirty="0" err="1"/>
              <a:t>cabeçalhos</a:t>
            </a:r>
            <a:r>
              <a:rPr lang="en-US" dirty="0"/>
              <a:t> http no-cache pragma</a:t>
            </a:r>
          </a:p>
        </p:txBody>
      </p:sp>
      <p:sp>
        <p:nvSpPr>
          <p:cNvPr id="3" name="Date Placeholder 2">
            <a:extLst>
              <a:ext uri="{FF2B5EF4-FFF2-40B4-BE49-F238E27FC236}">
                <a16:creationId xmlns:a16="http://schemas.microsoft.com/office/drawing/2014/main" id="{61EBE76B-93B0-C54D-AF17-E3B4FF5A01E3}"/>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2105A030-F1B5-484E-A43B-E1F342E9BC69}"/>
              </a:ext>
            </a:extLst>
          </p:cNvPr>
          <p:cNvSpPr>
            <a:spLocks noGrp="1"/>
          </p:cNvSpPr>
          <p:nvPr>
            <p:ph type="sldNum" sz="quarter" idx="12"/>
          </p:nvPr>
        </p:nvSpPr>
        <p:spPr/>
        <p:txBody>
          <a:bodyPr/>
          <a:lstStyle/>
          <a:p>
            <a:fld id="{BAFC06C6-5388-EF48-9B75-F2C2BBFC0E68}" type="slidenum">
              <a:rPr lang="en-US" smtClean="0"/>
              <a:t>20</a:t>
            </a:fld>
            <a:endParaRPr lang="en-US" dirty="0"/>
          </a:p>
        </p:txBody>
      </p:sp>
    </p:spTree>
    <p:extLst>
      <p:ext uri="{BB962C8B-B14F-4D97-AF65-F5344CB8AC3E}">
        <p14:creationId xmlns:p14="http://schemas.microsoft.com/office/powerpoint/2010/main" val="3191021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Noutros</a:t>
            </a:r>
            <a:r>
              <a:rPr lang="en-US" dirty="0"/>
              <a:t> </a:t>
            </a:r>
            <a:r>
              <a:rPr lang="en-US" dirty="0" err="1"/>
              <a:t>casos</a:t>
            </a:r>
            <a:r>
              <a:rPr lang="en-US" dirty="0"/>
              <a:t> </a:t>
            </a:r>
            <a:r>
              <a:rPr lang="en-US" dirty="0" err="1"/>
              <a:t>não</a:t>
            </a:r>
            <a:r>
              <a:rPr lang="en-US" dirty="0"/>
              <a:t> </a:t>
            </a:r>
            <a:r>
              <a:rPr lang="en-US" dirty="0" err="1"/>
              <a:t>dá</a:t>
            </a:r>
            <a:r>
              <a:rPr lang="en-US" dirty="0"/>
              <a:t> para </a:t>
            </a:r>
            <a:r>
              <a:rPr lang="en-US" dirty="0" err="1"/>
              <a:t>seguir</a:t>
            </a:r>
            <a:r>
              <a:rPr lang="en-US" dirty="0"/>
              <a:t> o URL</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en-US" dirty="0" err="1"/>
              <a:t>Restrições</a:t>
            </a:r>
            <a:r>
              <a:rPr lang="en-US" dirty="0"/>
              <a:t> de crawling </a:t>
            </a:r>
            <a:r>
              <a:rPr lang="en-US" dirty="0" err="1"/>
              <a:t>pelo</a:t>
            </a:r>
            <a:r>
              <a:rPr lang="en-US" dirty="0"/>
              <a:t> </a:t>
            </a:r>
            <a:r>
              <a:rPr lang="en-US" dirty="0" err="1"/>
              <a:t>dono</a:t>
            </a:r>
            <a:r>
              <a:rPr lang="en-US" dirty="0"/>
              <a:t> do site</a:t>
            </a:r>
          </a:p>
          <a:p>
            <a:pPr lvl="1"/>
            <a:r>
              <a:rPr lang="en-US" dirty="0" err="1"/>
              <a:t>Usa</a:t>
            </a:r>
            <a:r>
              <a:rPr lang="en-US" dirty="0"/>
              <a:t> </a:t>
            </a:r>
            <a:r>
              <a:rPr lang="en-US" dirty="0" err="1"/>
              <a:t>ficheiro</a:t>
            </a:r>
            <a:r>
              <a:rPr lang="en-US" dirty="0"/>
              <a:t> </a:t>
            </a:r>
            <a:r>
              <a:rPr lang="en-US" dirty="0" err="1"/>
              <a:t>robots.txt</a:t>
            </a:r>
            <a:r>
              <a:rPr lang="en-US" dirty="0"/>
              <a:t> para </a:t>
            </a:r>
            <a:r>
              <a:rPr lang="en-US" dirty="0" err="1"/>
              <a:t>limitar</a:t>
            </a:r>
            <a:r>
              <a:rPr lang="en-US" dirty="0"/>
              <a:t> </a:t>
            </a:r>
            <a:r>
              <a:rPr lang="en-US" dirty="0" err="1"/>
              <a:t>indexação</a:t>
            </a:r>
            <a:r>
              <a:rPr lang="en-US" dirty="0"/>
              <a:t> das </a:t>
            </a:r>
            <a:r>
              <a:rPr lang="en-US" dirty="0" err="1"/>
              <a:t>páginas</a:t>
            </a:r>
            <a:endParaRPr lang="en-US" dirty="0"/>
          </a:p>
          <a:p>
            <a:pPr lvl="1"/>
            <a:endParaRPr lang="en-US" dirty="0"/>
          </a:p>
          <a:p>
            <a:r>
              <a:rPr lang="en-US" dirty="0" err="1"/>
              <a:t>Restrições</a:t>
            </a:r>
            <a:r>
              <a:rPr lang="en-US" dirty="0"/>
              <a:t> de crawling </a:t>
            </a:r>
            <a:r>
              <a:rPr lang="en-US" dirty="0" err="1"/>
              <a:t>pelo</a:t>
            </a:r>
            <a:r>
              <a:rPr lang="en-US" dirty="0"/>
              <a:t> motor de </a:t>
            </a:r>
            <a:r>
              <a:rPr lang="en-US" dirty="0" err="1"/>
              <a:t>busca</a:t>
            </a:r>
            <a:endParaRPr lang="en-US" dirty="0"/>
          </a:p>
          <a:p>
            <a:pPr lvl="1"/>
            <a:r>
              <a:rPr lang="en-US" dirty="0"/>
              <a:t>Ex.: </a:t>
            </a:r>
            <a:r>
              <a:rPr lang="en-US" dirty="0" err="1"/>
              <a:t>uma</a:t>
            </a:r>
            <a:r>
              <a:rPr lang="en-US" dirty="0"/>
              <a:t> </a:t>
            </a:r>
            <a:r>
              <a:rPr lang="en-US" dirty="0" err="1"/>
              <a:t>página</a:t>
            </a:r>
            <a:r>
              <a:rPr lang="en-US" dirty="0"/>
              <a:t> </a:t>
            </a:r>
            <a:r>
              <a:rPr lang="en-US" dirty="0" err="1"/>
              <a:t>pode</a:t>
            </a:r>
            <a:r>
              <a:rPr lang="en-US" dirty="0"/>
              <a:t> </a:t>
            </a:r>
            <a:r>
              <a:rPr lang="en-US" dirty="0" err="1"/>
              <a:t>estar</a:t>
            </a:r>
            <a:r>
              <a:rPr lang="en-US" dirty="0"/>
              <a:t> </a:t>
            </a:r>
            <a:r>
              <a:rPr lang="en-US" dirty="0" err="1"/>
              <a:t>neste</a:t>
            </a:r>
            <a:r>
              <a:rPr lang="en-US" dirty="0"/>
              <a:t> URL:</a:t>
            </a:r>
          </a:p>
          <a:p>
            <a:pPr marL="594360" lvl="2" indent="0">
              <a:buNone/>
            </a:pPr>
            <a:r>
              <a:rPr lang="en-US" dirty="0"/>
              <a:t>http://</a:t>
            </a:r>
            <a:r>
              <a:rPr lang="en-US" dirty="0" err="1"/>
              <a:t>www.website.com</a:t>
            </a:r>
            <a:r>
              <a:rPr lang="en-US" dirty="0"/>
              <a:t>/</a:t>
            </a:r>
            <a:r>
              <a:rPr lang="en-US" dirty="0" err="1"/>
              <a:t>cgi</a:t>
            </a:r>
            <a:r>
              <a:rPr lang="en-US" dirty="0"/>
              <a:t>-bin/</a:t>
            </a:r>
            <a:r>
              <a:rPr lang="en-US" dirty="0" err="1"/>
              <a:t>getpage.cgi?name</a:t>
            </a:r>
            <a:r>
              <a:rPr lang="en-US" dirty="0"/>
              <a:t>=sitemap</a:t>
            </a:r>
          </a:p>
          <a:p>
            <a:pPr lvl="1"/>
            <a:r>
              <a:rPr lang="en-US" dirty="0" err="1"/>
              <a:t>Muitos</a:t>
            </a:r>
            <a:r>
              <a:rPr lang="en-US" dirty="0"/>
              <a:t> </a:t>
            </a:r>
            <a:r>
              <a:rPr lang="en-US" dirty="0" err="1"/>
              <a:t>motores</a:t>
            </a:r>
            <a:r>
              <a:rPr lang="en-US" dirty="0"/>
              <a:t> de </a:t>
            </a:r>
            <a:r>
              <a:rPr lang="en-US" dirty="0" err="1"/>
              <a:t>busca</a:t>
            </a:r>
            <a:r>
              <a:rPr lang="en-US" dirty="0"/>
              <a:t> </a:t>
            </a:r>
            <a:r>
              <a:rPr lang="en-US" dirty="0" err="1"/>
              <a:t>não</a:t>
            </a:r>
            <a:r>
              <a:rPr lang="en-US" dirty="0"/>
              <a:t> </a:t>
            </a:r>
            <a:r>
              <a:rPr lang="en-US" dirty="0" err="1"/>
              <a:t>lêem</a:t>
            </a:r>
            <a:r>
              <a:rPr lang="en-US" dirty="0"/>
              <a:t> </a:t>
            </a:r>
            <a:r>
              <a:rPr lang="en-US" dirty="0" err="1"/>
              <a:t>depois</a:t>
            </a:r>
            <a:r>
              <a:rPr lang="en-US" dirty="0"/>
              <a:t> do ?</a:t>
            </a:r>
          </a:p>
          <a:p>
            <a:pPr lvl="1"/>
            <a:endParaRPr lang="en-US" dirty="0"/>
          </a:p>
          <a:p>
            <a:r>
              <a:rPr lang="en-US" dirty="0" err="1"/>
              <a:t>Limitações</a:t>
            </a:r>
            <a:r>
              <a:rPr lang="en-US" dirty="0"/>
              <a:t> do motor de crawling</a:t>
            </a:r>
          </a:p>
          <a:p>
            <a:pPr lvl="1"/>
            <a:r>
              <a:rPr lang="en-US" dirty="0"/>
              <a:t>Ex., dados </a:t>
            </a:r>
            <a:r>
              <a:rPr lang="en-US" dirty="0" err="1"/>
              <a:t>em</a:t>
            </a:r>
            <a:r>
              <a:rPr lang="en-US" dirty="0"/>
              <a:t> tempo real – </a:t>
            </a:r>
            <a:r>
              <a:rPr lang="pt-PT" dirty="0"/>
              <a:t>muda muito rapidamente</a:t>
            </a:r>
            <a:endParaRPr lang="en-US" dirty="0"/>
          </a:p>
        </p:txBody>
      </p:sp>
      <p:sp>
        <p:nvSpPr>
          <p:cNvPr id="3" name="Date Placeholder 2">
            <a:extLst>
              <a:ext uri="{FF2B5EF4-FFF2-40B4-BE49-F238E27FC236}">
                <a16:creationId xmlns:a16="http://schemas.microsoft.com/office/drawing/2014/main" id="{E5CF6B12-68EC-E748-BBB6-F83B3DEE0142}"/>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3AC31751-6C98-134C-8DED-2B4D2FEFAA02}"/>
              </a:ext>
            </a:extLst>
          </p:cNvPr>
          <p:cNvSpPr>
            <a:spLocks noGrp="1"/>
          </p:cNvSpPr>
          <p:nvPr>
            <p:ph type="sldNum" sz="quarter" idx="12"/>
          </p:nvPr>
        </p:nvSpPr>
        <p:spPr/>
        <p:txBody>
          <a:bodyPr/>
          <a:lstStyle/>
          <a:p>
            <a:fld id="{BAFC06C6-5388-EF48-9B75-F2C2BBFC0E68}" type="slidenum">
              <a:rPr lang="en-US" smtClean="0"/>
              <a:t>21</a:t>
            </a:fld>
            <a:endParaRPr lang="en-US" dirty="0"/>
          </a:p>
        </p:txBody>
      </p:sp>
    </p:spTree>
    <p:extLst>
      <p:ext uri="{BB962C8B-B14F-4D97-AF65-F5344CB8AC3E}">
        <p14:creationId xmlns:p14="http://schemas.microsoft.com/office/powerpoint/2010/main" val="156030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Motores</a:t>
            </a:r>
            <a:r>
              <a:rPr lang="en-US" dirty="0"/>
              <a:t> de </a:t>
            </a:r>
            <a:r>
              <a:rPr lang="en-US" dirty="0" err="1"/>
              <a:t>busca</a:t>
            </a:r>
            <a:r>
              <a:rPr lang="en-US" dirty="0"/>
              <a:t> </a:t>
            </a:r>
            <a:r>
              <a:rPr lang="en-US" dirty="0" err="1"/>
              <a:t>especializados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838200"/>
          </a:xfrm>
        </p:spPr>
        <p:txBody>
          <a:bodyPr>
            <a:normAutofit/>
          </a:bodyPr>
          <a:lstStyle/>
          <a:p>
            <a:r>
              <a:rPr lang="en-US" dirty="0" err="1"/>
              <a:t>Centenas</a:t>
            </a:r>
            <a:r>
              <a:rPr lang="en-US" dirty="0"/>
              <a:t> de </a:t>
            </a:r>
            <a:r>
              <a:rPr lang="en-US" dirty="0" err="1"/>
              <a:t>motores</a:t>
            </a:r>
            <a:r>
              <a:rPr lang="en-US" dirty="0"/>
              <a:t> de </a:t>
            </a:r>
            <a:r>
              <a:rPr lang="en-US" dirty="0" err="1"/>
              <a:t>busca</a:t>
            </a:r>
            <a:r>
              <a:rPr lang="en-US" dirty="0"/>
              <a:t> para </a:t>
            </a:r>
            <a:r>
              <a:rPr lang="en-US" dirty="0" err="1"/>
              <a:t>todos</a:t>
            </a:r>
            <a:r>
              <a:rPr lang="en-US" dirty="0"/>
              <a:t> </a:t>
            </a:r>
            <a:r>
              <a:rPr lang="en-US" dirty="0" err="1"/>
              <a:t>os</a:t>
            </a:r>
            <a:r>
              <a:rPr lang="en-US" dirty="0"/>
              <a:t> </a:t>
            </a:r>
            <a:r>
              <a:rPr lang="en-US" dirty="0" err="1"/>
              <a:t>tópicos</a:t>
            </a:r>
            <a:endParaRPr lang="en-US" dirty="0"/>
          </a:p>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057400"/>
            <a:ext cx="5092700" cy="38195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386965"/>
            <a:ext cx="5181600" cy="3886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Date Placeholder 2">
            <a:extLst>
              <a:ext uri="{FF2B5EF4-FFF2-40B4-BE49-F238E27FC236}">
                <a16:creationId xmlns:a16="http://schemas.microsoft.com/office/drawing/2014/main" id="{7E00BB29-1145-C741-B642-C362FF5D4B1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DAC17980-453F-914A-87CA-FA7949DCA2E6}"/>
              </a:ext>
            </a:extLst>
          </p:cNvPr>
          <p:cNvSpPr>
            <a:spLocks noGrp="1"/>
          </p:cNvSpPr>
          <p:nvPr>
            <p:ph type="sldNum" sz="quarter" idx="12"/>
          </p:nvPr>
        </p:nvSpPr>
        <p:spPr/>
        <p:txBody>
          <a:bodyPr/>
          <a:lstStyle/>
          <a:p>
            <a:fld id="{BAFC06C6-5388-EF48-9B75-F2C2BBFC0E68}" type="slidenum">
              <a:rPr lang="en-US" smtClean="0"/>
              <a:t>22</a:t>
            </a:fld>
            <a:endParaRPr lang="en-US" dirty="0"/>
          </a:p>
        </p:txBody>
      </p:sp>
    </p:spTree>
    <p:extLst>
      <p:ext uri="{BB962C8B-B14F-4D97-AF65-F5344CB8AC3E}">
        <p14:creationId xmlns:p14="http://schemas.microsoft.com/office/powerpoint/2010/main" val="425782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20000" cy="914400"/>
          </a:xfrm>
        </p:spPr>
        <p:txBody>
          <a:bodyPr>
            <a:normAutofit fontScale="90000"/>
          </a:bodyPr>
          <a:lstStyle/>
          <a:p>
            <a:r>
              <a:rPr lang="en-US" dirty="0"/>
              <a:t>Um motor de </a:t>
            </a:r>
            <a:r>
              <a:rPr lang="en-US" dirty="0" err="1"/>
              <a:t>busca</a:t>
            </a:r>
            <a:r>
              <a:rPr lang="en-US" dirty="0"/>
              <a:t> </a:t>
            </a:r>
            <a:r>
              <a:rPr lang="en-US" dirty="0" err="1"/>
              <a:t>especialmente</a:t>
            </a:r>
            <a:r>
              <a:rPr lang="en-US" dirty="0"/>
              <a:t> </a:t>
            </a:r>
            <a:r>
              <a:rPr lang="en-US" dirty="0" err="1"/>
              <a:t>interessante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endParaRPr lang="en-US" sz="2400" dirty="0"/>
          </a:p>
          <a:p>
            <a:endParaRPr lang="en-US" sz="2400" dirty="0"/>
          </a:p>
          <a:p>
            <a:endParaRPr lang="en-US" sz="2400" dirty="0"/>
          </a:p>
          <a:p>
            <a:r>
              <a:rPr lang="en-US" sz="2400" dirty="0"/>
              <a:t>Shodan </a:t>
            </a:r>
            <a:r>
              <a:rPr lang="en-US" sz="2400" dirty="0" err="1"/>
              <a:t>permite</a:t>
            </a:r>
            <a:r>
              <a:rPr lang="en-US" sz="2400" dirty="0"/>
              <a:t> </a:t>
            </a:r>
            <a:r>
              <a:rPr lang="en-US" sz="2400" dirty="0" err="1"/>
              <a:t>pesquisar</a:t>
            </a:r>
            <a:r>
              <a:rPr lang="en-US" sz="2400" dirty="0"/>
              <a:t> </a:t>
            </a:r>
            <a:r>
              <a:rPr lang="en-US" sz="2400" dirty="0" err="1"/>
              <a:t>por</a:t>
            </a:r>
            <a:r>
              <a:rPr lang="en-US" sz="2400" dirty="0"/>
              <a:t> </a:t>
            </a:r>
            <a:r>
              <a:rPr lang="en-US" sz="2400" b="1" dirty="0" err="1"/>
              <a:t>tipos</a:t>
            </a:r>
            <a:r>
              <a:rPr lang="en-US" sz="2400" b="1" dirty="0"/>
              <a:t> </a:t>
            </a:r>
            <a:r>
              <a:rPr lang="en-US" sz="2400" b="1" dirty="0" err="1"/>
              <a:t>específicos</a:t>
            </a:r>
            <a:r>
              <a:rPr lang="en-US" sz="2400" b="1" dirty="0"/>
              <a:t> </a:t>
            </a:r>
            <a:r>
              <a:rPr lang="en-US" sz="2400" dirty="0"/>
              <a:t>de </a:t>
            </a:r>
            <a:r>
              <a:rPr lang="en-US" sz="2400" dirty="0" err="1"/>
              <a:t>computadores</a:t>
            </a:r>
            <a:r>
              <a:rPr lang="en-US" sz="2400" dirty="0"/>
              <a:t> </a:t>
            </a:r>
            <a:r>
              <a:rPr lang="en-US" sz="2400" dirty="0" err="1"/>
              <a:t>ligados</a:t>
            </a:r>
            <a:r>
              <a:rPr lang="en-US" sz="2400" dirty="0"/>
              <a:t> </a:t>
            </a:r>
            <a:r>
              <a:rPr lang="en-US" sz="2400" dirty="0" err="1"/>
              <a:t>à</a:t>
            </a:r>
            <a:r>
              <a:rPr lang="en-US" sz="2400" dirty="0"/>
              <a:t> Internet</a:t>
            </a:r>
          </a:p>
          <a:p>
            <a:pPr lvl="1"/>
            <a:r>
              <a:rPr lang="en-US" sz="2000" dirty="0"/>
              <a:t>Routers, </a:t>
            </a:r>
            <a:r>
              <a:rPr lang="en-US" sz="2000" dirty="0" err="1"/>
              <a:t>servidores</a:t>
            </a:r>
            <a:r>
              <a:rPr lang="en-US" sz="2000" dirty="0"/>
              <a:t>, </a:t>
            </a:r>
            <a:r>
              <a:rPr lang="en-US" sz="2000" dirty="0" err="1"/>
              <a:t>semáforos</a:t>
            </a:r>
            <a:r>
              <a:rPr lang="en-US" sz="2000" dirty="0"/>
              <a:t>, </a:t>
            </a:r>
            <a:r>
              <a:rPr lang="en-US" sz="2000" dirty="0" err="1"/>
              <a:t>câmaras</a:t>
            </a:r>
            <a:r>
              <a:rPr lang="en-US" sz="2000" dirty="0"/>
              <a:t> de </a:t>
            </a:r>
            <a:r>
              <a:rPr lang="en-US" sz="2000" dirty="0" err="1"/>
              <a:t>vigilância</a:t>
            </a:r>
            <a:r>
              <a:rPr lang="en-US" sz="2000" dirty="0"/>
              <a:t>, </a:t>
            </a:r>
            <a:r>
              <a:rPr lang="en-US" sz="2000" dirty="0" err="1"/>
              <a:t>sistemas</a:t>
            </a:r>
            <a:r>
              <a:rPr lang="en-US" sz="2000" dirty="0"/>
              <a:t> de </a:t>
            </a:r>
            <a:r>
              <a:rPr lang="en-US" sz="2000" dirty="0" err="1"/>
              <a:t>aquecimento</a:t>
            </a:r>
            <a:r>
              <a:rPr lang="en-US" sz="2000" dirty="0"/>
              <a:t> para casas</a:t>
            </a:r>
          </a:p>
          <a:p>
            <a:pPr lvl="1"/>
            <a:r>
              <a:rPr lang="en-US" sz="2000" dirty="0" err="1"/>
              <a:t>Sistemas</a:t>
            </a:r>
            <a:r>
              <a:rPr lang="en-US" sz="2000" dirty="0"/>
              <a:t> de </a:t>
            </a:r>
            <a:r>
              <a:rPr lang="en-US" sz="2000" dirty="0" err="1"/>
              <a:t>controlo</a:t>
            </a:r>
            <a:r>
              <a:rPr lang="en-US" sz="2000" dirty="0"/>
              <a:t> de </a:t>
            </a:r>
            <a:r>
              <a:rPr lang="en-US" sz="2000" dirty="0" err="1"/>
              <a:t>estações</a:t>
            </a:r>
            <a:r>
              <a:rPr lang="en-US" sz="2000" dirty="0"/>
              <a:t> de </a:t>
            </a:r>
            <a:r>
              <a:rPr lang="en-US" sz="2000" dirty="0" err="1"/>
              <a:t>serviço</a:t>
            </a:r>
            <a:r>
              <a:rPr lang="en-US" sz="2000" dirty="0"/>
              <a:t>, </a:t>
            </a:r>
            <a:r>
              <a:rPr lang="en-US" sz="2000" dirty="0" err="1"/>
              <a:t>tratamento</a:t>
            </a:r>
            <a:r>
              <a:rPr lang="en-US" sz="2000" dirty="0"/>
              <a:t> de </a:t>
            </a:r>
            <a:r>
              <a:rPr lang="en-US" sz="2000" dirty="0" err="1"/>
              <a:t>águas</a:t>
            </a:r>
            <a:r>
              <a:rPr lang="en-US" sz="2000" dirty="0"/>
              <a:t>, </a:t>
            </a:r>
            <a:r>
              <a:rPr lang="en-US" sz="2000" dirty="0" err="1"/>
              <a:t>parques</a:t>
            </a:r>
            <a:r>
              <a:rPr lang="en-US" sz="2000" dirty="0"/>
              <a:t> </a:t>
            </a:r>
            <a:r>
              <a:rPr lang="en-US" sz="2000" dirty="0" err="1"/>
              <a:t>aquáticos</a:t>
            </a:r>
            <a:r>
              <a:rPr lang="en-US" sz="2000" dirty="0"/>
              <a:t>, </a:t>
            </a:r>
            <a:r>
              <a:rPr lang="en-US" sz="2000" dirty="0" err="1"/>
              <a:t>redes</a:t>
            </a:r>
            <a:r>
              <a:rPr lang="en-US" sz="2000" dirty="0"/>
              <a:t> </a:t>
            </a:r>
            <a:r>
              <a:rPr lang="en-US" sz="2000" dirty="0" err="1"/>
              <a:t>eléctricas</a:t>
            </a:r>
            <a:r>
              <a:rPr lang="en-US" sz="2000" dirty="0"/>
              <a:t>, </a:t>
            </a:r>
            <a:r>
              <a:rPr lang="en-US" sz="2000" dirty="0" err="1"/>
              <a:t>centrais</a:t>
            </a:r>
            <a:r>
              <a:rPr lang="en-US" sz="2000" dirty="0"/>
              <a:t> </a:t>
            </a:r>
            <a:r>
              <a:rPr lang="en-US" sz="2000" dirty="0" err="1"/>
              <a:t>nucleares</a:t>
            </a:r>
            <a:r>
              <a:rPr lang="en-US" sz="2000" dirty="0"/>
              <a:t>, </a:t>
            </a:r>
            <a:r>
              <a:rPr lang="en-US" sz="2000" dirty="0" err="1"/>
              <a:t>aceleradores</a:t>
            </a:r>
            <a:r>
              <a:rPr lang="en-US" sz="2000" dirty="0"/>
              <a:t> de </a:t>
            </a:r>
            <a:r>
              <a:rPr lang="en-US" sz="2000" dirty="0" err="1"/>
              <a:t>partículas</a:t>
            </a:r>
            <a:endParaRPr lang="en-US" sz="2000" dirty="0"/>
          </a:p>
          <a:p>
            <a:pPr lvl="1"/>
            <a:endParaRPr lang="en-US" sz="2000" dirty="0"/>
          </a:p>
          <a:p>
            <a:r>
              <a:rPr lang="en-US" sz="2400" dirty="0" err="1"/>
              <a:t>Porque</a:t>
            </a:r>
            <a:r>
              <a:rPr lang="en-US" sz="2400" dirty="0"/>
              <a:t> </a:t>
            </a:r>
            <a:r>
              <a:rPr lang="en-US" sz="2400" dirty="0" err="1"/>
              <a:t>é</a:t>
            </a:r>
            <a:r>
              <a:rPr lang="en-US" sz="2400" dirty="0"/>
              <a:t> que </a:t>
            </a:r>
            <a:r>
              <a:rPr lang="en-US" sz="2400" dirty="0" err="1"/>
              <a:t>é</a:t>
            </a:r>
            <a:r>
              <a:rPr lang="en-US" sz="2400" dirty="0"/>
              <a:t> </a:t>
            </a:r>
            <a:r>
              <a:rPr lang="en-US" sz="2400" dirty="0" err="1"/>
              <a:t>interessante</a:t>
            </a:r>
            <a:r>
              <a:rPr lang="en-US" sz="2400" dirty="0"/>
              <a:t>?</a:t>
            </a:r>
          </a:p>
          <a:p>
            <a:pPr lvl="1"/>
            <a:r>
              <a:rPr lang="en-US" sz="2000" dirty="0" err="1"/>
              <a:t>Muitos</a:t>
            </a:r>
            <a:r>
              <a:rPr lang="en-US" sz="2000" dirty="0"/>
              <a:t> </a:t>
            </a:r>
            <a:r>
              <a:rPr lang="en-US" sz="2000" dirty="0" err="1"/>
              <a:t>dispositivos</a:t>
            </a:r>
            <a:r>
              <a:rPr lang="en-US" sz="2000" dirty="0"/>
              <a:t> </a:t>
            </a:r>
            <a:r>
              <a:rPr lang="en-US" sz="2000" dirty="0" err="1"/>
              <a:t>usam</a:t>
            </a:r>
            <a:r>
              <a:rPr lang="en-US" sz="2000" dirty="0"/>
              <a:t> "admin" </a:t>
            </a:r>
            <a:r>
              <a:rPr lang="en-US" sz="2000" dirty="0" err="1"/>
              <a:t>como</a:t>
            </a:r>
            <a:r>
              <a:rPr lang="en-US" sz="2000" dirty="0"/>
              <a:t> username e "1234" </a:t>
            </a:r>
            <a:r>
              <a:rPr lang="en-US" sz="2000" dirty="0" err="1"/>
              <a:t>como</a:t>
            </a:r>
            <a:r>
              <a:rPr lang="en-US" sz="2000" dirty="0"/>
              <a:t> password, e </a:t>
            </a:r>
            <a:r>
              <a:rPr lang="en-US" sz="2000" dirty="0" err="1"/>
              <a:t>só</a:t>
            </a:r>
            <a:r>
              <a:rPr lang="en-US" sz="2000" dirty="0"/>
              <a:t> </a:t>
            </a:r>
            <a:r>
              <a:rPr lang="en-US" sz="2000" dirty="0" err="1"/>
              <a:t>precisam</a:t>
            </a:r>
            <a:r>
              <a:rPr lang="en-US" sz="2000" dirty="0"/>
              <a:t> de um browser para </a:t>
            </a:r>
            <a:r>
              <a:rPr lang="en-US" sz="2000" dirty="0" err="1"/>
              <a:t>serem</a:t>
            </a:r>
            <a:r>
              <a:rPr lang="en-US" sz="2000" dirty="0"/>
              <a:t> </a:t>
            </a:r>
            <a:r>
              <a:rPr lang="en-US" sz="2000" dirty="0" err="1"/>
              <a:t>contactados</a:t>
            </a:r>
            <a:endParaRPr lang="en-US" sz="2000" dirty="0"/>
          </a:p>
          <a:p>
            <a:endParaRPr lang="en-US" sz="2400" dirty="0"/>
          </a:p>
        </p:txBody>
      </p:sp>
      <p:pic>
        <p:nvPicPr>
          <p:cNvPr id="7" name="Picture 6"/>
          <p:cNvPicPr>
            <a:picLocks noChangeAspect="1"/>
          </p:cNvPicPr>
          <p:nvPr/>
        </p:nvPicPr>
        <p:blipFill>
          <a:blip r:embed="rId2"/>
          <a:stretch>
            <a:fillRect/>
          </a:stretch>
        </p:blipFill>
        <p:spPr>
          <a:xfrm>
            <a:off x="5562600" y="1371600"/>
            <a:ext cx="3080084" cy="914400"/>
          </a:xfrm>
          <a:prstGeom prst="rect">
            <a:avLst/>
          </a:prstGeom>
        </p:spPr>
      </p:pic>
      <p:sp>
        <p:nvSpPr>
          <p:cNvPr id="3" name="Date Placeholder 2">
            <a:extLst>
              <a:ext uri="{FF2B5EF4-FFF2-40B4-BE49-F238E27FC236}">
                <a16:creationId xmlns:a16="http://schemas.microsoft.com/office/drawing/2014/main" id="{695B096E-851F-E54D-843E-1D09A534109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8169B46E-0B1C-1342-8DB0-26B29201E132}"/>
              </a:ext>
            </a:extLst>
          </p:cNvPr>
          <p:cNvSpPr>
            <a:spLocks noGrp="1"/>
          </p:cNvSpPr>
          <p:nvPr>
            <p:ph type="sldNum" sz="quarter" idx="12"/>
          </p:nvPr>
        </p:nvSpPr>
        <p:spPr/>
        <p:txBody>
          <a:bodyPr/>
          <a:lstStyle/>
          <a:p>
            <a:fld id="{BAFC06C6-5388-EF48-9B75-F2C2BBFC0E68}" type="slidenum">
              <a:rPr lang="en-US" smtClean="0"/>
              <a:t>23</a:t>
            </a:fld>
            <a:endParaRPr lang="en-US" dirty="0"/>
          </a:p>
        </p:txBody>
      </p:sp>
    </p:spTree>
    <p:extLst>
      <p:ext uri="{BB962C8B-B14F-4D97-AF65-F5344CB8AC3E}">
        <p14:creationId xmlns:p14="http://schemas.microsoft.com/office/powerpoint/2010/main" val="3441202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Como </a:t>
            </a:r>
            <a:r>
              <a:rPr lang="en-US" dirty="0" err="1"/>
              <a:t>é</a:t>
            </a:r>
            <a:r>
              <a:rPr lang="en-US" dirty="0"/>
              <a:t> que o Shodan </a:t>
            </a:r>
            <a:r>
              <a:rPr lang="en-US" dirty="0" err="1"/>
              <a:t>funciona</a:t>
            </a:r>
            <a:r>
              <a:rPr lang="en-US" dirty="0"/>
              <a: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305800" cy="4937760"/>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err="1"/>
              <a:t>Recolhe</a:t>
            </a:r>
            <a:r>
              <a:rPr lang="en-US" sz="2400" dirty="0"/>
              <a:t> dados </a:t>
            </a:r>
            <a:r>
              <a:rPr lang="en-US" sz="2400" dirty="0" err="1"/>
              <a:t>sobretudo</a:t>
            </a:r>
            <a:r>
              <a:rPr lang="en-US" sz="2400" dirty="0"/>
              <a:t> de </a:t>
            </a:r>
            <a:r>
              <a:rPr lang="en-US" sz="2400" dirty="0" err="1"/>
              <a:t>servidores</a:t>
            </a:r>
            <a:r>
              <a:rPr lang="en-US" sz="2400" dirty="0"/>
              <a:t> HTTP (</a:t>
            </a:r>
            <a:r>
              <a:rPr lang="en-US" sz="2400" dirty="0" err="1"/>
              <a:t>porto</a:t>
            </a:r>
            <a:r>
              <a:rPr lang="en-US" sz="2400" dirty="0"/>
              <a:t> 80)</a:t>
            </a:r>
          </a:p>
          <a:p>
            <a:pPr lvl="1"/>
            <a:r>
              <a:rPr lang="en-US" sz="2000" dirty="0"/>
              <a:t>Mas </a:t>
            </a:r>
            <a:r>
              <a:rPr lang="en-US" sz="2000" dirty="0" err="1"/>
              <a:t>também</a:t>
            </a:r>
            <a:r>
              <a:rPr lang="en-US" sz="2000" dirty="0"/>
              <a:t> FTP (21), SSH (22) Telnet (23), and SNMP (161)</a:t>
            </a:r>
          </a:p>
        </p:txBody>
      </p:sp>
      <p:sp>
        <p:nvSpPr>
          <p:cNvPr id="7" name="TextBox 6"/>
          <p:cNvSpPr txBox="1"/>
          <p:nvPr/>
        </p:nvSpPr>
        <p:spPr>
          <a:xfrm>
            <a:off x="1066800" y="1371600"/>
            <a:ext cx="7086599" cy="3293209"/>
          </a:xfrm>
          <a:prstGeom prst="rect">
            <a:avLst/>
          </a:prstGeom>
          <a:noFill/>
        </p:spPr>
        <p:txBody>
          <a:bodyPr wrap="square" rtlCol="0">
            <a:spAutoFit/>
          </a:bodyPr>
          <a:lstStyle/>
          <a:p>
            <a:r>
              <a:rPr lang="en-US" sz="2400" i="1" dirty="0"/>
              <a:t>“Google crawls URLs – I don’t do that at all. The only thing I do is </a:t>
            </a:r>
            <a:r>
              <a:rPr lang="en-US" sz="2400" b="1" i="1" dirty="0"/>
              <a:t>randomly pick an IP </a:t>
            </a:r>
            <a:r>
              <a:rPr lang="en-US" sz="2400" i="1" dirty="0"/>
              <a:t>out of all the IPs that exist, whether it’s online or not being used, and I </a:t>
            </a:r>
            <a:r>
              <a:rPr lang="en-US" sz="2400" b="1" i="1" dirty="0"/>
              <a:t>try to connect</a:t>
            </a:r>
            <a:r>
              <a:rPr lang="en-US" sz="2400" i="1" dirty="0"/>
              <a:t> to it on different ports. It’s probably not a part of the visible web in the sense that you can’t just use a browser. It’s not something that most people can easily discover, just because it’s not visual in the same way a website is.”</a:t>
            </a:r>
          </a:p>
          <a:p>
            <a:endParaRPr lang="en-US" sz="2000" dirty="0"/>
          </a:p>
          <a:p>
            <a:pPr algn="r"/>
            <a:r>
              <a:rPr lang="en-US" sz="2000" dirty="0"/>
              <a:t>John </a:t>
            </a:r>
            <a:r>
              <a:rPr lang="en-US" sz="2000" dirty="0" err="1"/>
              <a:t>Matherly</a:t>
            </a:r>
            <a:r>
              <a:rPr lang="en-US" sz="2000" dirty="0"/>
              <a:t>, </a:t>
            </a:r>
            <a:r>
              <a:rPr lang="en-US" sz="2000" dirty="0" err="1"/>
              <a:t>Shodan's</a:t>
            </a:r>
            <a:r>
              <a:rPr lang="en-US" sz="2000" dirty="0"/>
              <a:t> creator</a:t>
            </a:r>
          </a:p>
        </p:txBody>
      </p:sp>
      <p:sp>
        <p:nvSpPr>
          <p:cNvPr id="3" name="Date Placeholder 2">
            <a:extLst>
              <a:ext uri="{FF2B5EF4-FFF2-40B4-BE49-F238E27FC236}">
                <a16:creationId xmlns:a16="http://schemas.microsoft.com/office/drawing/2014/main" id="{30236E46-6F6E-724A-AFAD-4A033BE427F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9B292EAC-D6B5-4E49-92AD-CCDAFE12AD7C}"/>
              </a:ext>
            </a:extLst>
          </p:cNvPr>
          <p:cNvSpPr>
            <a:spLocks noGrp="1"/>
          </p:cNvSpPr>
          <p:nvPr>
            <p:ph type="sldNum" sz="quarter" idx="12"/>
          </p:nvPr>
        </p:nvSpPr>
        <p:spPr/>
        <p:txBody>
          <a:bodyPr/>
          <a:lstStyle/>
          <a:p>
            <a:fld id="{BAFC06C6-5388-EF48-9B75-F2C2BBFC0E68}" type="slidenum">
              <a:rPr lang="en-US" smtClean="0"/>
              <a:t>24</a:t>
            </a:fld>
            <a:endParaRPr lang="en-US" dirty="0"/>
          </a:p>
        </p:txBody>
      </p:sp>
    </p:spTree>
    <p:extLst>
      <p:ext uri="{BB962C8B-B14F-4D97-AF65-F5344CB8AC3E}">
        <p14:creationId xmlns:p14="http://schemas.microsoft.com/office/powerpoint/2010/main" val="374320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Coisas</a:t>
            </a:r>
            <a:r>
              <a:rPr lang="en-US" dirty="0"/>
              <a:t> </a:t>
            </a:r>
            <a:r>
              <a:rPr lang="en-US" dirty="0" err="1"/>
              <a:t>surpreendentes</a:t>
            </a:r>
            <a:r>
              <a:rPr lang="en-US" dirty="0"/>
              <a:t> que </a:t>
            </a:r>
            <a:r>
              <a:rPr lang="en-US" dirty="0" err="1"/>
              <a:t>podemos</a:t>
            </a:r>
            <a:r>
              <a:rPr lang="en-US" dirty="0"/>
              <a:t> </a:t>
            </a:r>
            <a:r>
              <a:rPr lang="en-US" dirty="0" err="1"/>
              <a:t>encontrar</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295400" y="1199183"/>
            <a:ext cx="2160289" cy="1620217"/>
          </a:xfrm>
          <a:prstGeom prst="rect">
            <a:avLst/>
          </a:prstGeom>
        </p:spPr>
      </p:pic>
      <p:sp>
        <p:nvSpPr>
          <p:cNvPr id="6" name="TextBox 5"/>
          <p:cNvSpPr txBox="1"/>
          <p:nvPr/>
        </p:nvSpPr>
        <p:spPr>
          <a:xfrm>
            <a:off x="1886857" y="2819400"/>
            <a:ext cx="1099505" cy="400110"/>
          </a:xfrm>
          <a:prstGeom prst="rect">
            <a:avLst/>
          </a:prstGeom>
          <a:noFill/>
        </p:spPr>
        <p:txBody>
          <a:bodyPr wrap="none" rtlCol="0">
            <a:spAutoFit/>
          </a:bodyPr>
          <a:lstStyle/>
          <a:p>
            <a:r>
              <a:rPr lang="en-US" sz="2000" dirty="0"/>
              <a:t>Webcam</a:t>
            </a:r>
          </a:p>
        </p:txBody>
      </p:sp>
      <p:pic>
        <p:nvPicPr>
          <p:cNvPr id="8" name="Picture 7"/>
          <p:cNvPicPr>
            <a:picLocks noChangeAspect="1"/>
          </p:cNvPicPr>
          <p:nvPr/>
        </p:nvPicPr>
        <p:blipFill>
          <a:blip r:embed="rId3"/>
          <a:stretch>
            <a:fillRect/>
          </a:stretch>
        </p:blipFill>
        <p:spPr>
          <a:xfrm>
            <a:off x="4795315" y="1276290"/>
            <a:ext cx="3739086" cy="2209800"/>
          </a:xfrm>
          <a:prstGeom prst="rect">
            <a:avLst/>
          </a:prstGeom>
        </p:spPr>
      </p:pic>
      <p:sp>
        <p:nvSpPr>
          <p:cNvPr id="9" name="TextBox 8"/>
          <p:cNvSpPr txBox="1"/>
          <p:nvPr/>
        </p:nvSpPr>
        <p:spPr>
          <a:xfrm>
            <a:off x="4492531" y="3486090"/>
            <a:ext cx="4575269" cy="400110"/>
          </a:xfrm>
          <a:prstGeom prst="rect">
            <a:avLst/>
          </a:prstGeom>
          <a:noFill/>
        </p:spPr>
        <p:txBody>
          <a:bodyPr wrap="square" rtlCol="0">
            <a:spAutoFit/>
          </a:bodyPr>
          <a:lstStyle/>
          <a:p>
            <a:pPr algn="ctr"/>
            <a:r>
              <a:rPr lang="en-US" sz="2000" dirty="0" err="1"/>
              <a:t>Controlos</a:t>
            </a:r>
            <a:r>
              <a:rPr lang="en-US" sz="2000" dirty="0"/>
              <a:t> para </a:t>
            </a:r>
            <a:r>
              <a:rPr lang="en-US" sz="2000" dirty="0" err="1"/>
              <a:t>tratamento</a:t>
            </a:r>
            <a:r>
              <a:rPr lang="en-US" sz="2000" dirty="0"/>
              <a:t> de </a:t>
            </a:r>
            <a:r>
              <a:rPr lang="en-US" sz="2000" dirty="0" err="1"/>
              <a:t>águas</a:t>
            </a:r>
            <a:endParaRPr lang="en-US" sz="2000" dirty="0"/>
          </a:p>
        </p:txBody>
      </p:sp>
      <p:pic>
        <p:nvPicPr>
          <p:cNvPr id="10" name="Picture 9"/>
          <p:cNvPicPr>
            <a:picLocks noChangeAspect="1"/>
          </p:cNvPicPr>
          <p:nvPr/>
        </p:nvPicPr>
        <p:blipFill>
          <a:blip r:embed="rId4"/>
          <a:stretch>
            <a:fillRect/>
          </a:stretch>
        </p:blipFill>
        <p:spPr>
          <a:xfrm>
            <a:off x="612648" y="3333283"/>
            <a:ext cx="3426984" cy="2686517"/>
          </a:xfrm>
          <a:prstGeom prst="rect">
            <a:avLst/>
          </a:prstGeom>
        </p:spPr>
      </p:pic>
      <p:sp>
        <p:nvSpPr>
          <p:cNvPr id="11" name="TextBox 10"/>
          <p:cNvSpPr txBox="1"/>
          <p:nvPr/>
        </p:nvSpPr>
        <p:spPr>
          <a:xfrm>
            <a:off x="795716" y="5956240"/>
            <a:ext cx="3206006" cy="400110"/>
          </a:xfrm>
          <a:prstGeom prst="rect">
            <a:avLst/>
          </a:prstGeom>
          <a:noFill/>
        </p:spPr>
        <p:txBody>
          <a:bodyPr wrap="none" rtlCol="0">
            <a:spAutoFit/>
          </a:bodyPr>
          <a:lstStyle/>
          <a:p>
            <a:r>
              <a:rPr lang="en-US" sz="2000" dirty="0" err="1"/>
              <a:t>Controlos</a:t>
            </a:r>
            <a:r>
              <a:rPr lang="en-US" sz="2000" dirty="0"/>
              <a:t> de um </a:t>
            </a:r>
            <a:r>
              <a:rPr lang="en-US" sz="2000" dirty="0" err="1"/>
              <a:t>crematório</a:t>
            </a:r>
            <a:endParaRPr lang="en-US" sz="2000" dirty="0"/>
          </a:p>
        </p:txBody>
      </p:sp>
      <p:pic>
        <p:nvPicPr>
          <p:cNvPr id="12" name="Picture 11"/>
          <p:cNvPicPr>
            <a:picLocks noChangeAspect="1"/>
          </p:cNvPicPr>
          <p:nvPr/>
        </p:nvPicPr>
        <p:blipFill>
          <a:blip r:embed="rId5"/>
          <a:stretch>
            <a:fillRect/>
          </a:stretch>
        </p:blipFill>
        <p:spPr>
          <a:xfrm>
            <a:off x="4647796" y="4114800"/>
            <a:ext cx="4156498" cy="1676400"/>
          </a:xfrm>
          <a:prstGeom prst="rect">
            <a:avLst/>
          </a:prstGeom>
          <a:ln>
            <a:solidFill>
              <a:srgbClr val="000000"/>
            </a:solidFill>
          </a:ln>
        </p:spPr>
      </p:pic>
      <p:sp>
        <p:nvSpPr>
          <p:cNvPr id="13" name="TextBox 12"/>
          <p:cNvSpPr txBox="1"/>
          <p:nvPr/>
        </p:nvSpPr>
        <p:spPr>
          <a:xfrm>
            <a:off x="5105400" y="5791200"/>
            <a:ext cx="2486578" cy="400110"/>
          </a:xfrm>
          <a:prstGeom prst="rect">
            <a:avLst/>
          </a:prstGeom>
          <a:noFill/>
        </p:spPr>
        <p:txBody>
          <a:bodyPr wrap="none" rtlCol="0">
            <a:spAutoFit/>
          </a:bodyPr>
          <a:lstStyle/>
          <a:p>
            <a:r>
              <a:rPr lang="en-US" sz="2000" dirty="0" err="1"/>
              <a:t>Controlos</a:t>
            </a:r>
            <a:r>
              <a:rPr lang="en-US" sz="2000" dirty="0"/>
              <a:t> de </a:t>
            </a:r>
            <a:r>
              <a:rPr lang="en-US" sz="2000" dirty="0" err="1"/>
              <a:t>camiões</a:t>
            </a:r>
            <a:endParaRPr lang="en-US" sz="2000" dirty="0"/>
          </a:p>
        </p:txBody>
      </p:sp>
      <p:sp>
        <p:nvSpPr>
          <p:cNvPr id="3" name="Date Placeholder 2">
            <a:extLst>
              <a:ext uri="{FF2B5EF4-FFF2-40B4-BE49-F238E27FC236}">
                <a16:creationId xmlns:a16="http://schemas.microsoft.com/office/drawing/2014/main" id="{BC8EC165-9FE5-054D-B378-4081B52A823D}"/>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82993468-705F-0A48-83B8-54A01971C80D}"/>
              </a:ext>
            </a:extLst>
          </p:cNvPr>
          <p:cNvSpPr>
            <a:spLocks noGrp="1"/>
          </p:cNvSpPr>
          <p:nvPr>
            <p:ph type="sldNum" sz="quarter" idx="12"/>
          </p:nvPr>
        </p:nvSpPr>
        <p:spPr/>
        <p:txBody>
          <a:bodyPr/>
          <a:lstStyle/>
          <a:p>
            <a:fld id="{BAFC06C6-5388-EF48-9B75-F2C2BBFC0E68}" type="slidenum">
              <a:rPr lang="en-US" smtClean="0"/>
              <a:t>25</a:t>
            </a:fld>
            <a:endParaRPr lang="en-US" dirty="0"/>
          </a:p>
        </p:txBody>
      </p:sp>
    </p:spTree>
    <p:extLst>
      <p:ext uri="{BB962C8B-B14F-4D97-AF65-F5344CB8AC3E}">
        <p14:creationId xmlns:p14="http://schemas.microsoft.com/office/powerpoint/2010/main" val="2628883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Mais</a:t>
            </a:r>
            <a:r>
              <a:rPr lang="en-US" dirty="0"/>
              <a:t> no </a:t>
            </a:r>
            <a:r>
              <a:rPr lang="en-US" dirty="0" err="1"/>
              <a:t>fundo</a:t>
            </a:r>
            <a:r>
              <a:rPr lang="en-US" dirty="0"/>
              <a:t> </a:t>
            </a:r>
            <a:r>
              <a:rPr lang="en-US" dirty="0" err="1"/>
              <a:t>encontramos</a:t>
            </a:r>
            <a:r>
              <a:rPr lang="en-US" dirty="0"/>
              <a:t> a Dark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5562600" cy="4937760"/>
          </a:xfrm>
        </p:spPr>
        <p:txBody>
          <a:bodyPr>
            <a:normAutofit/>
          </a:bodyPr>
          <a:lstStyle/>
          <a:p>
            <a:pPr lvl="3"/>
            <a:endParaRPr lang="en-US" dirty="0"/>
          </a:p>
          <a:p>
            <a:r>
              <a:rPr lang="en-US" b="1" dirty="0"/>
              <a:t>Dark Web </a:t>
            </a:r>
            <a:r>
              <a:rPr lang="en-US" dirty="0" err="1"/>
              <a:t>constiste</a:t>
            </a:r>
            <a:r>
              <a:rPr lang="en-US" dirty="0"/>
              <a:t> </a:t>
            </a:r>
            <a:r>
              <a:rPr lang="en-US" dirty="0" err="1"/>
              <a:t>em</a:t>
            </a:r>
            <a:r>
              <a:rPr lang="en-US" dirty="0"/>
              <a:t> </a:t>
            </a:r>
            <a:r>
              <a:rPr lang="en-US" dirty="0" err="1"/>
              <a:t>conteúdos</a:t>
            </a:r>
            <a:r>
              <a:rPr lang="en-US" dirty="0"/>
              <a:t> que </a:t>
            </a:r>
            <a:r>
              <a:rPr lang="en-US" dirty="0" err="1"/>
              <a:t>existem</a:t>
            </a:r>
            <a:r>
              <a:rPr lang="en-US" dirty="0"/>
              <a:t> </a:t>
            </a:r>
            <a:r>
              <a:rPr lang="en-US" dirty="0" err="1"/>
              <a:t>em</a:t>
            </a:r>
            <a:r>
              <a:rPr lang="en-US" dirty="0"/>
              <a:t> darknets</a:t>
            </a:r>
          </a:p>
          <a:p>
            <a:endParaRPr lang="en-US" dirty="0"/>
          </a:p>
          <a:p>
            <a:r>
              <a:rPr lang="en-US" b="1" dirty="0"/>
              <a:t>Darknets</a:t>
            </a:r>
            <a:r>
              <a:rPr lang="en-US" dirty="0"/>
              <a:t> </a:t>
            </a:r>
            <a:r>
              <a:rPr lang="en-US" dirty="0" err="1"/>
              <a:t>são</a:t>
            </a:r>
            <a:r>
              <a:rPr lang="en-US" dirty="0"/>
              <a:t> </a:t>
            </a:r>
            <a:r>
              <a:rPr lang="en-US" dirty="0" err="1"/>
              <a:t>redes</a:t>
            </a:r>
            <a:r>
              <a:rPr lang="en-US" dirty="0"/>
              <a:t> </a:t>
            </a:r>
            <a:r>
              <a:rPr lang="en-US" dirty="0" err="1"/>
              <a:t>próprias</a:t>
            </a:r>
            <a:r>
              <a:rPr lang="en-US" dirty="0"/>
              <a:t> </a:t>
            </a:r>
            <a:r>
              <a:rPr lang="en-US" dirty="0" err="1"/>
              <a:t>na</a:t>
            </a:r>
            <a:r>
              <a:rPr lang="en-US" dirty="0"/>
              <a:t> Internet que </a:t>
            </a:r>
            <a:r>
              <a:rPr lang="en-US" dirty="0" err="1"/>
              <a:t>requerem</a:t>
            </a:r>
            <a:r>
              <a:rPr lang="en-US" dirty="0"/>
              <a:t> software </a:t>
            </a:r>
            <a:r>
              <a:rPr lang="en-US" dirty="0" err="1"/>
              <a:t>específico</a:t>
            </a:r>
            <a:r>
              <a:rPr lang="en-US" dirty="0"/>
              <a:t> para </a:t>
            </a:r>
            <a:r>
              <a:rPr lang="en-US" dirty="0" err="1"/>
              <a:t>acesso</a:t>
            </a:r>
            <a:r>
              <a:rPr lang="en-US" dirty="0"/>
              <a:t> e </a:t>
            </a:r>
            <a:r>
              <a:rPr lang="en-US" dirty="0" err="1"/>
              <a:t>oferecem</a:t>
            </a:r>
            <a:r>
              <a:rPr lang="en-US" dirty="0"/>
              <a:t> </a:t>
            </a:r>
            <a:r>
              <a:rPr lang="en-US" dirty="0" err="1"/>
              <a:t>propriedades</a:t>
            </a:r>
            <a:r>
              <a:rPr lang="en-US" dirty="0"/>
              <a:t> de </a:t>
            </a:r>
            <a:r>
              <a:rPr lang="en-US" dirty="0" err="1"/>
              <a:t>anonimato</a:t>
            </a:r>
            <a:endParaRPr lang="en-US" dirty="0"/>
          </a:p>
          <a:p>
            <a:pPr lvl="1"/>
            <a:r>
              <a:rPr lang="en-US" dirty="0" err="1"/>
              <a:t>Montadas</a:t>
            </a:r>
            <a:r>
              <a:rPr lang="en-US" dirty="0"/>
              <a:t> </a:t>
            </a:r>
            <a:r>
              <a:rPr lang="en-US" dirty="0" err="1"/>
              <a:t>em</a:t>
            </a:r>
            <a:r>
              <a:rPr lang="en-US" dirty="0"/>
              <a:t> </a:t>
            </a:r>
            <a:r>
              <a:rPr lang="en-US" dirty="0" err="1"/>
              <a:t>redes</a:t>
            </a:r>
            <a:r>
              <a:rPr lang="en-US" dirty="0"/>
              <a:t> peer-to-peer</a:t>
            </a:r>
          </a:p>
          <a:p>
            <a:pPr lvl="1"/>
            <a:r>
              <a:rPr lang="en-US" dirty="0"/>
              <a:t>Como hidden services </a:t>
            </a:r>
            <a:r>
              <a:rPr lang="en-US" dirty="0" err="1"/>
              <a:t>sobre</a:t>
            </a:r>
            <a:r>
              <a:rPr lang="en-US" dirty="0"/>
              <a:t> o Tor</a:t>
            </a:r>
          </a:p>
        </p:txBody>
      </p:sp>
      <p:pic>
        <p:nvPicPr>
          <p:cNvPr id="7" name="Picture 6">
            <a:extLst>
              <a:ext uri="{FF2B5EF4-FFF2-40B4-BE49-F238E27FC236}">
                <a16:creationId xmlns:a16="http://schemas.microsoft.com/office/drawing/2014/main" id="{E7189755-C735-CF42-95B9-DD1EDB2D8128}"/>
              </a:ext>
            </a:extLst>
          </p:cNvPr>
          <p:cNvPicPr>
            <a:picLocks noChangeAspect="1"/>
          </p:cNvPicPr>
          <p:nvPr/>
        </p:nvPicPr>
        <p:blipFill>
          <a:blip r:embed="rId2"/>
          <a:stretch>
            <a:fillRect/>
          </a:stretch>
        </p:blipFill>
        <p:spPr>
          <a:xfrm>
            <a:off x="6019800" y="1676400"/>
            <a:ext cx="2853341" cy="4356100"/>
          </a:xfrm>
          <a:prstGeom prst="rect">
            <a:avLst/>
          </a:prstGeom>
        </p:spPr>
      </p:pic>
      <p:sp>
        <p:nvSpPr>
          <p:cNvPr id="3" name="Date Placeholder 2">
            <a:extLst>
              <a:ext uri="{FF2B5EF4-FFF2-40B4-BE49-F238E27FC236}">
                <a16:creationId xmlns:a16="http://schemas.microsoft.com/office/drawing/2014/main" id="{4AE52155-954D-D84A-8DF6-5A9FEAB00F42}"/>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556D6AA-2002-9846-8CAD-7C89175F2E39}"/>
              </a:ext>
            </a:extLst>
          </p:cNvPr>
          <p:cNvSpPr>
            <a:spLocks noGrp="1"/>
          </p:cNvSpPr>
          <p:nvPr>
            <p:ph type="sldNum" sz="quarter" idx="12"/>
          </p:nvPr>
        </p:nvSpPr>
        <p:spPr/>
        <p:txBody>
          <a:bodyPr/>
          <a:lstStyle/>
          <a:p>
            <a:fld id="{BAFC06C6-5388-EF48-9B75-F2C2BBFC0E68}" type="slidenum">
              <a:rPr lang="en-US" smtClean="0"/>
              <a:t>26</a:t>
            </a:fld>
            <a:endParaRPr lang="en-US" dirty="0"/>
          </a:p>
        </p:txBody>
      </p:sp>
    </p:spTree>
    <p:extLst>
      <p:ext uri="{BB962C8B-B14F-4D97-AF65-F5344CB8AC3E}">
        <p14:creationId xmlns:p14="http://schemas.microsoft.com/office/powerpoint/2010/main" val="1115211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848600" cy="914400"/>
          </a:xfrm>
        </p:spPr>
        <p:txBody>
          <a:bodyPr>
            <a:normAutofit fontScale="90000"/>
          </a:bodyPr>
          <a:lstStyle/>
          <a:p>
            <a:r>
              <a:rPr lang="en-US" dirty="0"/>
              <a:t>Dark Web: marketplace de </a:t>
            </a:r>
            <a:r>
              <a:rPr lang="en-US" dirty="0" err="1"/>
              <a:t>actividades</a:t>
            </a:r>
            <a:r>
              <a:rPr lang="en-US" dirty="0"/>
              <a:t> </a:t>
            </a:r>
            <a:r>
              <a:rPr lang="en-US" dirty="0" err="1"/>
              <a:t>ilícitas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1" y="1219200"/>
            <a:ext cx="3048000" cy="5029200"/>
          </a:xfrm>
        </p:spPr>
        <p:txBody>
          <a:bodyPr>
            <a:noAutofit/>
          </a:bodyPr>
          <a:lstStyle/>
          <a:p>
            <a:r>
              <a:rPr lang="en-US" sz="2000" dirty="0" err="1"/>
              <a:t>Serviços</a:t>
            </a:r>
            <a:r>
              <a:rPr lang="en-US" sz="2000" dirty="0"/>
              <a:t> de </a:t>
            </a:r>
            <a:r>
              <a:rPr lang="en-US" sz="2000" dirty="0" err="1"/>
              <a:t>piratearia</a:t>
            </a:r>
            <a:r>
              <a:rPr lang="en-US" sz="2000" dirty="0"/>
              <a:t> </a:t>
            </a:r>
            <a:r>
              <a:rPr lang="en-US" sz="2000" dirty="0" err="1"/>
              <a:t>informática</a:t>
            </a:r>
            <a:endParaRPr lang="en-US" sz="2000" dirty="0"/>
          </a:p>
          <a:p>
            <a:pPr lvl="4"/>
            <a:endParaRPr lang="en-US" sz="1200" dirty="0"/>
          </a:p>
          <a:p>
            <a:r>
              <a:rPr lang="en-US" sz="2000" dirty="0" err="1"/>
              <a:t>Serviços</a:t>
            </a:r>
            <a:r>
              <a:rPr lang="en-US" sz="2000" dirty="0"/>
              <a:t> para </a:t>
            </a:r>
            <a:r>
              <a:rPr lang="en-US" sz="2000" dirty="0" err="1"/>
              <a:t>realização</a:t>
            </a:r>
            <a:r>
              <a:rPr lang="en-US" sz="2000" dirty="0"/>
              <a:t> de </a:t>
            </a:r>
            <a:r>
              <a:rPr lang="en-US" sz="2000" dirty="0" err="1"/>
              <a:t>fraude</a:t>
            </a:r>
            <a:r>
              <a:rPr lang="en-US" sz="2000" dirty="0"/>
              <a:t> e </a:t>
            </a:r>
            <a:r>
              <a:rPr lang="en-US" sz="2000" dirty="0" err="1"/>
              <a:t>lavagem</a:t>
            </a:r>
            <a:r>
              <a:rPr lang="en-US" sz="2000" dirty="0"/>
              <a:t> de </a:t>
            </a:r>
            <a:r>
              <a:rPr lang="en-US" sz="2000" dirty="0" err="1"/>
              <a:t>dinheiro</a:t>
            </a:r>
            <a:endParaRPr lang="en-US" sz="2000" dirty="0"/>
          </a:p>
          <a:p>
            <a:pPr lvl="4"/>
            <a:endParaRPr lang="en-US" sz="1200" dirty="0"/>
          </a:p>
          <a:p>
            <a:r>
              <a:rPr lang="en-US" sz="2000" dirty="0" err="1"/>
              <a:t>Mercados</a:t>
            </a:r>
            <a:r>
              <a:rPr lang="en-US" sz="2000" dirty="0"/>
              <a:t> de </a:t>
            </a:r>
            <a:r>
              <a:rPr lang="en-US" sz="2000" dirty="0" err="1"/>
              <a:t>produtos</a:t>
            </a:r>
            <a:r>
              <a:rPr lang="en-US" sz="2000" dirty="0"/>
              <a:t> </a:t>
            </a:r>
            <a:r>
              <a:rPr lang="en-US" sz="2000" dirty="0" err="1"/>
              <a:t>ilegais</a:t>
            </a:r>
            <a:r>
              <a:rPr lang="en-US" sz="2000" dirty="0"/>
              <a:t> (</a:t>
            </a:r>
            <a:r>
              <a:rPr lang="en-US" sz="2000" dirty="0" err="1"/>
              <a:t>armas</a:t>
            </a:r>
            <a:r>
              <a:rPr lang="en-US" sz="2000" dirty="0"/>
              <a:t>, </a:t>
            </a:r>
            <a:r>
              <a:rPr lang="en-US" sz="2000" dirty="0" err="1"/>
              <a:t>drogas</a:t>
            </a:r>
            <a:r>
              <a:rPr lang="en-US" sz="2000" dirty="0"/>
              <a:t>)</a:t>
            </a:r>
          </a:p>
          <a:p>
            <a:pPr lvl="3"/>
            <a:endParaRPr lang="en-US" sz="1400" dirty="0"/>
          </a:p>
          <a:p>
            <a:r>
              <a:rPr lang="en-US" sz="2000" dirty="0" err="1"/>
              <a:t>Pornografia</a:t>
            </a:r>
            <a:r>
              <a:rPr lang="en-US" sz="2000" dirty="0"/>
              <a:t> </a:t>
            </a:r>
            <a:r>
              <a:rPr lang="en-US" sz="2000" dirty="0" err="1"/>
              <a:t>infantil</a:t>
            </a:r>
            <a:endParaRPr lang="en-US" sz="2000" dirty="0"/>
          </a:p>
          <a:p>
            <a:pPr lvl="2"/>
            <a:endParaRPr lang="en-US" sz="1200" dirty="0"/>
          </a:p>
          <a:p>
            <a:r>
              <a:rPr lang="en-US" sz="2000" dirty="0" err="1"/>
              <a:t>Assassinos</a:t>
            </a:r>
            <a:r>
              <a:rPr lang="en-US" sz="2000" dirty="0"/>
              <a:t> </a:t>
            </a:r>
            <a:r>
              <a:rPr lang="en-US" sz="2000" dirty="0" err="1"/>
              <a:t>profissionais</a:t>
            </a:r>
            <a:endParaRPr lang="en-US" sz="2000" dirty="0"/>
          </a:p>
          <a:p>
            <a:pPr lvl="2"/>
            <a:endParaRPr lang="en-US" sz="1200" dirty="0"/>
          </a:p>
          <a:p>
            <a:r>
              <a:rPr lang="en-US" sz="2000" dirty="0"/>
              <a:t>…</a:t>
            </a:r>
          </a:p>
        </p:txBody>
      </p:sp>
      <p:pic>
        <p:nvPicPr>
          <p:cNvPr id="7" name="Picture 6"/>
          <p:cNvPicPr>
            <a:picLocks noChangeAspect="1"/>
          </p:cNvPicPr>
          <p:nvPr/>
        </p:nvPicPr>
        <p:blipFill>
          <a:blip r:embed="rId2"/>
          <a:stretch>
            <a:fillRect/>
          </a:stretch>
        </p:blipFill>
        <p:spPr>
          <a:xfrm>
            <a:off x="3558268" y="1676400"/>
            <a:ext cx="5423558" cy="3429000"/>
          </a:xfrm>
          <a:prstGeom prst="rect">
            <a:avLst/>
          </a:prstGeom>
        </p:spPr>
      </p:pic>
      <p:sp>
        <p:nvSpPr>
          <p:cNvPr id="3" name="Date Placeholder 2">
            <a:extLst>
              <a:ext uri="{FF2B5EF4-FFF2-40B4-BE49-F238E27FC236}">
                <a16:creationId xmlns:a16="http://schemas.microsoft.com/office/drawing/2014/main" id="{15EEB4A8-C1B3-3C45-BBD2-E0685E0D9FE1}"/>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51A6261-D7D1-8849-8291-D03593F361B9}"/>
              </a:ext>
            </a:extLst>
          </p:cNvPr>
          <p:cNvSpPr>
            <a:spLocks noGrp="1"/>
          </p:cNvSpPr>
          <p:nvPr>
            <p:ph type="sldNum" sz="quarter" idx="12"/>
          </p:nvPr>
        </p:nvSpPr>
        <p:spPr/>
        <p:txBody>
          <a:bodyPr/>
          <a:lstStyle/>
          <a:p>
            <a:fld id="{BAFC06C6-5388-EF48-9B75-F2C2BBFC0E68}" type="slidenum">
              <a:rPr lang="en-US" smtClean="0"/>
              <a:t>27</a:t>
            </a:fld>
            <a:endParaRPr lang="en-US" dirty="0"/>
          </a:p>
        </p:txBody>
      </p:sp>
    </p:spTree>
    <p:extLst>
      <p:ext uri="{BB962C8B-B14F-4D97-AF65-F5344CB8AC3E}">
        <p14:creationId xmlns:p14="http://schemas.microsoft.com/office/powerpoint/2010/main" val="232376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3" name="Picture 2">
            <a:extLst>
              <a:ext uri="{FF2B5EF4-FFF2-40B4-BE49-F238E27FC236}">
                <a16:creationId xmlns:a16="http://schemas.microsoft.com/office/drawing/2014/main" id="{6D6ED307-BCB1-9A43-B39D-52D0552C6BA4}"/>
              </a:ext>
            </a:extLst>
          </p:cNvPr>
          <p:cNvPicPr>
            <a:picLocks noChangeAspect="1"/>
          </p:cNvPicPr>
          <p:nvPr/>
        </p:nvPicPr>
        <p:blipFill>
          <a:blip r:embed="rId6"/>
          <a:stretch>
            <a:fillRect/>
          </a:stretch>
        </p:blipFill>
        <p:spPr>
          <a:xfrm>
            <a:off x="5056558" y="982824"/>
            <a:ext cx="1298057" cy="1470148"/>
          </a:xfrm>
          <a:prstGeom prst="rect">
            <a:avLst/>
          </a:prstGeom>
        </p:spPr>
      </p:pic>
      <p:sp>
        <p:nvSpPr>
          <p:cNvPr id="5" name="Date Placeholder 4">
            <a:extLst>
              <a:ext uri="{FF2B5EF4-FFF2-40B4-BE49-F238E27FC236}">
                <a16:creationId xmlns:a16="http://schemas.microsoft.com/office/drawing/2014/main" id="{B723AD2C-28C6-B646-8660-0074981F5A77}"/>
              </a:ext>
            </a:extLst>
          </p:cNvPr>
          <p:cNvSpPr>
            <a:spLocks noGrp="1"/>
          </p:cNvSpPr>
          <p:nvPr>
            <p:ph type="dt" sz="half" idx="10"/>
          </p:nvPr>
        </p:nvSpPr>
        <p:spPr/>
        <p:txBody>
          <a:bodyPr/>
          <a:lstStyle/>
          <a:p>
            <a:r>
              <a:rPr lang="en-US"/>
              <a:t>2019</a:t>
            </a:r>
            <a:endParaRPr lang="en-US" dirty="0"/>
          </a:p>
        </p:txBody>
      </p:sp>
      <p:sp>
        <p:nvSpPr>
          <p:cNvPr id="6" name="Slide Number Placeholder 5">
            <a:extLst>
              <a:ext uri="{FF2B5EF4-FFF2-40B4-BE49-F238E27FC236}">
                <a16:creationId xmlns:a16="http://schemas.microsoft.com/office/drawing/2014/main" id="{C3B10A45-F8FE-354B-AFEC-840046EAB0C9}"/>
              </a:ext>
            </a:extLst>
          </p:cNvPr>
          <p:cNvSpPr>
            <a:spLocks noGrp="1"/>
          </p:cNvSpPr>
          <p:nvPr>
            <p:ph type="sldNum" sz="quarter" idx="12"/>
          </p:nvPr>
        </p:nvSpPr>
        <p:spPr/>
        <p:txBody>
          <a:bodyPr/>
          <a:lstStyle/>
          <a:p>
            <a:fld id="{BAFC06C6-5388-EF48-9B75-F2C2BBFC0E68}" type="slidenum">
              <a:rPr lang="en-US" smtClean="0"/>
              <a:t>28</a:t>
            </a:fld>
            <a:endParaRPr lang="en-US" dirty="0"/>
          </a:p>
        </p:txBody>
      </p:sp>
    </p:spTree>
    <p:extLst>
      <p:ext uri="{BB962C8B-B14F-4D97-AF65-F5344CB8AC3E}">
        <p14:creationId xmlns:p14="http://schemas.microsoft.com/office/powerpoint/2010/main" val="161843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127D6-1777-DC4D-9643-B95501339400}"/>
              </a:ext>
            </a:extLst>
          </p:cNvPr>
          <p:cNvSpPr>
            <a:spLocks noGrp="1"/>
          </p:cNvSpPr>
          <p:nvPr>
            <p:ph type="title"/>
          </p:nvPr>
        </p:nvSpPr>
        <p:spPr/>
        <p:txBody>
          <a:bodyPr/>
          <a:lstStyle/>
          <a:p>
            <a:r>
              <a:rPr lang="en-US" dirty="0" err="1"/>
              <a:t>Anonimato</a:t>
            </a:r>
            <a:r>
              <a:rPr lang="en-US" dirty="0"/>
              <a:t> online</a:t>
            </a:r>
          </a:p>
        </p:txBody>
      </p:sp>
      <p:sp>
        <p:nvSpPr>
          <p:cNvPr id="4" name="Footer Placeholder 3">
            <a:extLst>
              <a:ext uri="{FF2B5EF4-FFF2-40B4-BE49-F238E27FC236}">
                <a16:creationId xmlns:a16="http://schemas.microsoft.com/office/drawing/2014/main" id="{2CBAD3DA-D177-9046-B692-D59C589D9BC0}"/>
              </a:ext>
            </a:extLst>
          </p:cNvPr>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0400BA2E-2599-EF43-8101-8B5DEAE8BC9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7496135-F9D3-404D-A43B-B0C6BC9CB15A}"/>
              </a:ext>
            </a:extLst>
          </p:cNvPr>
          <p:cNvSpPr>
            <a:spLocks noGrp="1"/>
          </p:cNvSpPr>
          <p:nvPr>
            <p:ph type="sldNum" sz="quarter" idx="12"/>
          </p:nvPr>
        </p:nvSpPr>
        <p:spPr/>
        <p:txBody>
          <a:bodyPr/>
          <a:lstStyle/>
          <a:p>
            <a:fld id="{D7E63A33-8271-4DD0-9C48-789913D7C115}" type="slidenum">
              <a:rPr lang="en-US" smtClean="0"/>
              <a:pPr/>
              <a:t>29</a:t>
            </a:fld>
            <a:endParaRPr lang="en-US" dirty="0"/>
          </a:p>
        </p:txBody>
      </p:sp>
    </p:spTree>
    <p:extLst>
      <p:ext uri="{BB962C8B-B14F-4D97-AF65-F5344CB8AC3E}">
        <p14:creationId xmlns:p14="http://schemas.microsoft.com/office/powerpoint/2010/main" val="2001945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Exemplos</a:t>
            </a:r>
            <a:r>
              <a:rPr lang="en-US" dirty="0"/>
              <a:t> de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endParaRPr lang="en-GB" sz="2400" dirty="0"/>
          </a:p>
          <a:p>
            <a:r>
              <a:rPr lang="en-GB" sz="2400" dirty="0" err="1"/>
              <a:t>Roubo</a:t>
            </a:r>
            <a:r>
              <a:rPr lang="en-GB" sz="2400" dirty="0"/>
              <a:t> de </a:t>
            </a:r>
            <a:r>
              <a:rPr lang="en-GB" sz="2400" dirty="0" err="1"/>
              <a:t>propriedade</a:t>
            </a:r>
            <a:r>
              <a:rPr lang="en-GB" sz="2400" dirty="0"/>
              <a:t> </a:t>
            </a:r>
            <a:r>
              <a:rPr lang="en-GB" sz="2400" dirty="0" err="1"/>
              <a:t>intelectual</a:t>
            </a:r>
            <a:endParaRPr lang="en-GB" sz="2400" dirty="0"/>
          </a:p>
          <a:p>
            <a:pPr lvl="1"/>
            <a:endParaRPr lang="en-GB" sz="2000" dirty="0"/>
          </a:p>
          <a:p>
            <a:r>
              <a:rPr lang="en-GB" sz="2400" dirty="0" err="1"/>
              <a:t>Roubo</a:t>
            </a:r>
            <a:r>
              <a:rPr lang="en-GB" sz="2400" dirty="0"/>
              <a:t> de </a:t>
            </a:r>
            <a:r>
              <a:rPr lang="en-GB" sz="2400" dirty="0" err="1"/>
              <a:t>identidade</a:t>
            </a:r>
            <a:endParaRPr lang="en-GB" sz="2400" dirty="0"/>
          </a:p>
          <a:p>
            <a:pPr lvl="1"/>
            <a:endParaRPr lang="en-US" dirty="0"/>
          </a:p>
          <a:p>
            <a:r>
              <a:rPr lang="en-GB" sz="2400" dirty="0" err="1"/>
              <a:t>Fraude</a:t>
            </a:r>
            <a:r>
              <a:rPr lang="en-GB" sz="2400" dirty="0"/>
              <a:t> de </a:t>
            </a:r>
            <a:r>
              <a:rPr lang="en-GB" sz="2400" dirty="0" err="1"/>
              <a:t>identidade</a:t>
            </a:r>
            <a:endParaRPr lang="en-GB" sz="2400" dirty="0"/>
          </a:p>
          <a:p>
            <a:endParaRPr lang="en-GB" sz="2400" dirty="0"/>
          </a:p>
          <a:p>
            <a:r>
              <a:rPr lang="en-GB" sz="2400" dirty="0" err="1"/>
              <a:t>Fraude</a:t>
            </a:r>
            <a:r>
              <a:rPr lang="en-GB" sz="2400" dirty="0"/>
              <a:t> </a:t>
            </a:r>
            <a:r>
              <a:rPr lang="en-GB" sz="2400" dirty="0" err="1"/>
              <a:t>financeira</a:t>
            </a:r>
            <a:endParaRPr lang="en-GB" sz="2400" dirty="0"/>
          </a:p>
          <a:p>
            <a:endParaRPr lang="en-US" sz="2400" dirty="0"/>
          </a:p>
          <a:p>
            <a:r>
              <a:rPr lang="en-GB" sz="2400" dirty="0"/>
              <a:t>Cyberbullying e cyberstalking</a:t>
            </a:r>
          </a:p>
          <a:p>
            <a:pPr lvl="1"/>
            <a:endParaRPr lang="en-GB" sz="2000" dirty="0"/>
          </a:p>
          <a:p>
            <a:pPr lvl="1"/>
            <a:endParaRPr lang="en-US" sz="2000" dirty="0"/>
          </a:p>
          <a:p>
            <a:endParaRPr lang="en-GB" sz="2400" dirty="0"/>
          </a:p>
        </p:txBody>
      </p:sp>
      <p:sp>
        <p:nvSpPr>
          <p:cNvPr id="5" name="Content Placeholder 4">
            <a:extLst>
              <a:ext uri="{FF2B5EF4-FFF2-40B4-BE49-F238E27FC236}">
                <a16:creationId xmlns:a16="http://schemas.microsoft.com/office/drawing/2014/main" id="{73159385-E995-D74C-86E2-7D378E491A4D}"/>
              </a:ext>
            </a:extLst>
          </p:cNvPr>
          <p:cNvSpPr>
            <a:spLocks noGrp="1"/>
          </p:cNvSpPr>
          <p:nvPr>
            <p:ph sz="quarter" idx="2"/>
          </p:nvPr>
        </p:nvSpPr>
        <p:spPr/>
        <p:txBody>
          <a:bodyPr>
            <a:normAutofit lnSpcReduction="10000"/>
          </a:bodyPr>
          <a:lstStyle/>
          <a:p>
            <a:endParaRPr lang="en-GB" sz="2400" dirty="0"/>
          </a:p>
          <a:p>
            <a:r>
              <a:rPr lang="en-GB" sz="2400" dirty="0" err="1"/>
              <a:t>Pornografia</a:t>
            </a:r>
            <a:r>
              <a:rPr lang="en-GB" sz="2400" dirty="0"/>
              <a:t> </a:t>
            </a:r>
            <a:r>
              <a:rPr lang="en-GB" sz="2400" dirty="0" err="1"/>
              <a:t>infantil</a:t>
            </a:r>
            <a:endParaRPr lang="en-GB" sz="2400" dirty="0"/>
          </a:p>
          <a:p>
            <a:endParaRPr lang="en-GB" sz="2400" dirty="0"/>
          </a:p>
          <a:p>
            <a:r>
              <a:rPr lang="en-GB" sz="2400" dirty="0" err="1"/>
              <a:t>Ciber</a:t>
            </a:r>
            <a:r>
              <a:rPr lang="en-GB" sz="2400" dirty="0"/>
              <a:t> </a:t>
            </a:r>
            <a:r>
              <a:rPr lang="en-GB" sz="2400" dirty="0" err="1"/>
              <a:t>extorsão</a:t>
            </a:r>
            <a:endParaRPr lang="en-GB" sz="2400" dirty="0"/>
          </a:p>
          <a:p>
            <a:endParaRPr lang="en-GB" sz="2400" dirty="0"/>
          </a:p>
          <a:p>
            <a:r>
              <a:rPr lang="en-GB" sz="2400" dirty="0" err="1"/>
              <a:t>Ataques</a:t>
            </a:r>
            <a:r>
              <a:rPr lang="en-GB" sz="2400" dirty="0"/>
              <a:t> de </a:t>
            </a:r>
            <a:r>
              <a:rPr lang="en-GB" sz="2400" dirty="0" err="1"/>
              <a:t>negação</a:t>
            </a:r>
            <a:r>
              <a:rPr lang="en-GB" sz="2400" dirty="0"/>
              <a:t> de </a:t>
            </a:r>
            <a:r>
              <a:rPr lang="en-GB" sz="2400" dirty="0" err="1"/>
              <a:t>serviço</a:t>
            </a:r>
            <a:endParaRPr lang="en-GB" sz="2400" dirty="0"/>
          </a:p>
          <a:p>
            <a:endParaRPr lang="en-GB" dirty="0"/>
          </a:p>
          <a:p>
            <a:r>
              <a:rPr lang="en-GB" sz="2400" dirty="0" err="1"/>
              <a:t>Intrusão</a:t>
            </a:r>
            <a:r>
              <a:rPr lang="en-GB" sz="2400" dirty="0"/>
              <a:t> </a:t>
            </a:r>
            <a:r>
              <a:rPr lang="en-GB" sz="2400" dirty="0" err="1"/>
              <a:t>em</a:t>
            </a:r>
            <a:r>
              <a:rPr lang="en-GB" sz="2400" dirty="0"/>
              <a:t> </a:t>
            </a:r>
            <a:r>
              <a:rPr lang="en-GB" sz="2400" dirty="0" err="1"/>
              <a:t>sistemas</a:t>
            </a:r>
            <a:endParaRPr lang="en-GB" sz="2400" dirty="0"/>
          </a:p>
          <a:p>
            <a:endParaRPr lang="en-GB" sz="2400" dirty="0"/>
          </a:p>
          <a:p>
            <a:r>
              <a:rPr lang="en-GB" sz="2400" dirty="0" err="1"/>
              <a:t>Instalação</a:t>
            </a:r>
            <a:r>
              <a:rPr lang="en-GB" sz="2400" dirty="0"/>
              <a:t> de </a:t>
            </a:r>
            <a:r>
              <a:rPr lang="en-GB" sz="2400" dirty="0" err="1"/>
              <a:t>programas</a:t>
            </a:r>
            <a:r>
              <a:rPr lang="en-GB" sz="2400" dirty="0"/>
              <a:t> </a:t>
            </a:r>
            <a:r>
              <a:rPr lang="en-GB" sz="2400" dirty="0" err="1"/>
              <a:t>maliciosos</a:t>
            </a:r>
            <a:r>
              <a:rPr lang="en-GB" sz="2400" dirty="0"/>
              <a:t> (malware)</a:t>
            </a:r>
          </a:p>
          <a:p>
            <a:endParaRPr lang="en-US" dirty="0"/>
          </a:p>
        </p:txBody>
      </p:sp>
      <p:sp>
        <p:nvSpPr>
          <p:cNvPr id="3" name="Date Placeholder 2">
            <a:extLst>
              <a:ext uri="{FF2B5EF4-FFF2-40B4-BE49-F238E27FC236}">
                <a16:creationId xmlns:a16="http://schemas.microsoft.com/office/drawing/2014/main" id="{A8DD912D-1402-274F-954A-C6D5673973A4}"/>
              </a:ext>
            </a:extLst>
          </p:cNvPr>
          <p:cNvSpPr>
            <a:spLocks noGrp="1"/>
          </p:cNvSpPr>
          <p:nvPr>
            <p:ph type="dt" sz="half" idx="10"/>
          </p:nvPr>
        </p:nvSpPr>
        <p:spPr/>
        <p:txBody>
          <a:bodyPr/>
          <a:lstStyle/>
          <a:p>
            <a:r>
              <a:rPr lang="en-US"/>
              <a:t>2019</a:t>
            </a:r>
            <a:endParaRPr lang="en-US" dirty="0"/>
          </a:p>
        </p:txBody>
      </p:sp>
      <p:sp>
        <p:nvSpPr>
          <p:cNvPr id="7" name="Slide Number Placeholder 6">
            <a:extLst>
              <a:ext uri="{FF2B5EF4-FFF2-40B4-BE49-F238E27FC236}">
                <a16:creationId xmlns:a16="http://schemas.microsoft.com/office/drawing/2014/main" id="{CAE035D0-D690-9647-90DA-6095BC96F041}"/>
              </a:ext>
            </a:extLst>
          </p:cNvPr>
          <p:cNvSpPr>
            <a:spLocks noGrp="1"/>
          </p:cNvSpPr>
          <p:nvPr>
            <p:ph type="sldNum" sz="quarter" idx="12"/>
          </p:nvPr>
        </p:nvSpPr>
        <p:spPr/>
        <p:txBody>
          <a:bodyPr/>
          <a:lstStyle/>
          <a:p>
            <a:fld id="{BAFC06C6-5388-EF48-9B75-F2C2BBFC0E68}" type="slidenum">
              <a:rPr lang="en-US" smtClean="0"/>
              <a:t>3</a:t>
            </a:fld>
            <a:endParaRPr lang="en-US" dirty="0"/>
          </a:p>
        </p:txBody>
      </p:sp>
    </p:spTree>
    <p:extLst>
      <p:ext uri="{BB962C8B-B14F-4D97-AF65-F5344CB8AC3E}">
        <p14:creationId xmlns:p14="http://schemas.microsoft.com/office/powerpoint/2010/main" val="3614177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Porquê</a:t>
            </a:r>
            <a:r>
              <a:rPr lang="en-US" dirty="0"/>
              <a:t> </a:t>
            </a:r>
            <a:r>
              <a:rPr lang="en-US" dirty="0" err="1"/>
              <a:t>ser</a:t>
            </a:r>
            <a:r>
              <a:rPr lang="en-US" dirty="0"/>
              <a:t> </a:t>
            </a:r>
            <a:r>
              <a:rPr lang="en-US" dirty="0" err="1"/>
              <a:t>anónimo</a:t>
            </a:r>
            <a:r>
              <a:rPr lang="en-US" dirty="0"/>
              <a:t> </a:t>
            </a:r>
            <a:r>
              <a:rPr lang="en-US" dirty="0" err="1"/>
              <a:t>na</a:t>
            </a:r>
            <a:r>
              <a:rPr lang="en-US" dirty="0"/>
              <a:t> Internet?</a:t>
            </a:r>
          </a:p>
        </p:txBody>
      </p:sp>
      <p:sp>
        <p:nvSpPr>
          <p:cNvPr id="3" name="Content Placeholder 2"/>
          <p:cNvSpPr>
            <a:spLocks noGrp="1"/>
          </p:cNvSpPr>
          <p:nvPr>
            <p:ph idx="1"/>
          </p:nvPr>
        </p:nvSpPr>
        <p:spPr/>
        <p:txBody>
          <a:bodyPr>
            <a:normAutofit/>
          </a:bodyPr>
          <a:lstStyle/>
          <a:p>
            <a:r>
              <a:rPr lang="en-US" dirty="0"/>
              <a:t>Se for um </a:t>
            </a:r>
            <a:r>
              <a:rPr lang="en-US" dirty="0" err="1"/>
              <a:t>cibercriminoso</a:t>
            </a:r>
            <a:r>
              <a:rPr lang="en-US" dirty="0"/>
              <a:t>!</a:t>
            </a:r>
          </a:p>
          <a:p>
            <a:pPr lvl="1"/>
            <a:r>
              <a:rPr lang="en-US" dirty="0" err="1"/>
              <a:t>Infractor</a:t>
            </a:r>
            <a:r>
              <a:rPr lang="en-US" dirty="0"/>
              <a:t> de </a:t>
            </a:r>
            <a:r>
              <a:rPr lang="en-US" dirty="0" err="1"/>
              <a:t>direitos</a:t>
            </a:r>
            <a:r>
              <a:rPr lang="en-US" dirty="0"/>
              <a:t> de </a:t>
            </a:r>
            <a:r>
              <a:rPr lang="en-US" dirty="0" err="1"/>
              <a:t>autor</a:t>
            </a:r>
            <a:r>
              <a:rPr lang="en-US" dirty="0"/>
              <a:t>, </a:t>
            </a:r>
            <a:r>
              <a:rPr lang="en-US" dirty="0" err="1"/>
              <a:t>pirata</a:t>
            </a:r>
            <a:r>
              <a:rPr lang="en-US" dirty="0"/>
              <a:t>, spammer, </a:t>
            </a:r>
            <a:r>
              <a:rPr lang="en-US" dirty="0" err="1"/>
              <a:t>terrorista</a:t>
            </a:r>
            <a:r>
              <a:rPr lang="en-US" dirty="0"/>
              <a:t>, etc.</a:t>
            </a:r>
          </a:p>
          <a:p>
            <a:endParaRPr lang="en-US" dirty="0"/>
          </a:p>
          <a:p>
            <a:r>
              <a:rPr lang="en-US" dirty="0"/>
              <a:t>Mas </a:t>
            </a:r>
            <a:r>
              <a:rPr lang="en-US" dirty="0" err="1"/>
              <a:t>também</a:t>
            </a:r>
            <a:r>
              <a:rPr lang="en-US" dirty="0"/>
              <a:t> se for:</a:t>
            </a:r>
          </a:p>
          <a:p>
            <a:pPr lvl="1"/>
            <a:r>
              <a:rPr lang="en-US" dirty="0" err="1"/>
              <a:t>Jornalista</a:t>
            </a:r>
            <a:endParaRPr lang="en-US" dirty="0"/>
          </a:p>
          <a:p>
            <a:pPr lvl="1"/>
            <a:r>
              <a:rPr lang="en-US" dirty="0"/>
              <a:t>Whistleblower </a:t>
            </a:r>
          </a:p>
          <a:p>
            <a:pPr lvl="1"/>
            <a:r>
              <a:rPr lang="en-US" dirty="0" err="1"/>
              <a:t>Activista</a:t>
            </a:r>
            <a:r>
              <a:rPr lang="en-US" dirty="0"/>
              <a:t> de </a:t>
            </a:r>
            <a:r>
              <a:rPr lang="en-US" dirty="0" err="1"/>
              <a:t>direitos</a:t>
            </a:r>
            <a:r>
              <a:rPr lang="en-US" dirty="0"/>
              <a:t> </a:t>
            </a:r>
            <a:r>
              <a:rPr lang="en-US" dirty="0" err="1"/>
              <a:t>humanos</a:t>
            </a:r>
            <a:endParaRPr lang="en-US" dirty="0"/>
          </a:p>
          <a:p>
            <a:pPr lvl="1"/>
            <a:r>
              <a:rPr lang="en-US" dirty="0" err="1"/>
              <a:t>Quadros</a:t>
            </a:r>
            <a:r>
              <a:rPr lang="en-US" dirty="0"/>
              <a:t> </a:t>
            </a:r>
            <a:r>
              <a:rPr lang="en-US" dirty="0" err="1"/>
              <a:t>executivos</a:t>
            </a:r>
            <a:endParaRPr lang="en-US" dirty="0"/>
          </a:p>
          <a:p>
            <a:pPr lvl="1"/>
            <a:r>
              <a:rPr lang="en-US" dirty="0" err="1"/>
              <a:t>Militares</a:t>
            </a:r>
            <a:r>
              <a:rPr lang="en-US" dirty="0"/>
              <a:t> e </a:t>
            </a:r>
            <a:r>
              <a:rPr lang="en-US" dirty="0" err="1"/>
              <a:t>agências</a:t>
            </a:r>
            <a:r>
              <a:rPr lang="en-US" dirty="0"/>
              <a:t> de intelligence</a:t>
            </a:r>
          </a:p>
          <a:p>
            <a:pPr lvl="1"/>
            <a:r>
              <a:rPr lang="en-US" dirty="0" err="1"/>
              <a:t>Vítima</a:t>
            </a:r>
            <a:r>
              <a:rPr lang="en-US" dirty="0"/>
              <a:t> de </a:t>
            </a:r>
            <a:r>
              <a:rPr lang="en-US" dirty="0" err="1"/>
              <a:t>abuso</a:t>
            </a:r>
            <a:endParaRPr lang="en-US" dirty="0"/>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Cibercrime - Nuno Santos</a:t>
            </a:r>
          </a:p>
        </p:txBody>
      </p:sp>
      <p:sp>
        <p:nvSpPr>
          <p:cNvPr id="5" name="Date Placeholder 4">
            <a:extLst>
              <a:ext uri="{FF2B5EF4-FFF2-40B4-BE49-F238E27FC236}">
                <a16:creationId xmlns:a16="http://schemas.microsoft.com/office/drawing/2014/main" id="{407CA0C1-B373-B549-B31F-A4BA20B2CD80}"/>
              </a:ext>
            </a:extLst>
          </p:cNvPr>
          <p:cNvSpPr>
            <a:spLocks noGrp="1"/>
          </p:cNvSpPr>
          <p:nvPr>
            <p:ph type="dt" sz="half" idx="10"/>
          </p:nvPr>
        </p:nvSpPr>
        <p:spPr/>
        <p:txBody>
          <a:bodyPr/>
          <a:lstStyle/>
          <a:p>
            <a:r>
              <a:rPr lang="en-US"/>
              <a:t>2019</a:t>
            </a:r>
            <a:endParaRPr lang="en-US" dirty="0"/>
          </a:p>
        </p:txBody>
      </p:sp>
      <p:sp>
        <p:nvSpPr>
          <p:cNvPr id="6" name="Slide Number Placeholder 5">
            <a:extLst>
              <a:ext uri="{FF2B5EF4-FFF2-40B4-BE49-F238E27FC236}">
                <a16:creationId xmlns:a16="http://schemas.microsoft.com/office/drawing/2014/main" id="{5AD00FE5-58B2-FB48-9C29-E1BD5FC86DE1}"/>
              </a:ext>
            </a:extLst>
          </p:cNvPr>
          <p:cNvSpPr>
            <a:spLocks noGrp="1"/>
          </p:cNvSpPr>
          <p:nvPr>
            <p:ph type="sldNum" sz="quarter" idx="12"/>
          </p:nvPr>
        </p:nvSpPr>
        <p:spPr/>
        <p:txBody>
          <a:bodyPr/>
          <a:lstStyle/>
          <a:p>
            <a:fld id="{BAFC06C6-5388-EF48-9B75-F2C2BBFC0E68}" type="slidenum">
              <a:rPr lang="en-US" smtClean="0"/>
              <a:t>30</a:t>
            </a:fld>
            <a:endParaRPr lang="en-US" dirty="0"/>
          </a:p>
        </p:txBody>
      </p:sp>
    </p:spTree>
    <p:extLst>
      <p:ext uri="{BB962C8B-B14F-4D97-AF65-F5344CB8AC3E}">
        <p14:creationId xmlns:p14="http://schemas.microsoft.com/office/powerpoint/2010/main" val="38485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 Internet </a:t>
            </a:r>
            <a:r>
              <a:rPr lang="en-US" dirty="0" err="1"/>
              <a:t>é</a:t>
            </a:r>
            <a:r>
              <a:rPr lang="en-US" dirty="0"/>
              <a:t> </a:t>
            </a:r>
            <a:r>
              <a:rPr lang="en-US" dirty="0" err="1"/>
              <a:t>difícil</a:t>
            </a:r>
            <a:r>
              <a:rPr lang="en-US" dirty="0"/>
              <a:t> </a:t>
            </a:r>
            <a:r>
              <a:rPr lang="en-US" dirty="0" err="1"/>
              <a:t>ser</a:t>
            </a:r>
            <a:r>
              <a:rPr lang="en-US" dirty="0"/>
              <a:t> </a:t>
            </a:r>
            <a:r>
              <a:rPr lang="en-US" dirty="0" err="1"/>
              <a:t>totalmente</a:t>
            </a:r>
            <a:r>
              <a:rPr lang="en-US" dirty="0"/>
              <a:t> </a:t>
            </a:r>
            <a:r>
              <a:rPr lang="en-US" dirty="0" err="1"/>
              <a:t>anónimo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fontScale="92500" lnSpcReduction="10000"/>
          </a:bodyPr>
          <a:lstStyle/>
          <a:p>
            <a:r>
              <a:rPr lang="en-US" dirty="0"/>
              <a:t>O </a:t>
            </a:r>
            <a:r>
              <a:rPr lang="en-US" dirty="0" err="1"/>
              <a:t>teu</a:t>
            </a:r>
            <a:r>
              <a:rPr lang="en-US" dirty="0"/>
              <a:t> </a:t>
            </a:r>
            <a:r>
              <a:rPr lang="en-US" b="1" dirty="0" err="1"/>
              <a:t>endereço</a:t>
            </a:r>
            <a:r>
              <a:rPr lang="en-US" b="1" dirty="0"/>
              <a:t> IP </a:t>
            </a:r>
            <a:r>
              <a:rPr lang="en-US" dirty="0" err="1"/>
              <a:t>pode</a:t>
            </a:r>
            <a:r>
              <a:rPr lang="en-US" dirty="0"/>
              <a:t> </a:t>
            </a:r>
            <a:r>
              <a:rPr lang="en-US" dirty="0" err="1"/>
              <a:t>ser</a:t>
            </a:r>
            <a:r>
              <a:rPr lang="en-US" dirty="0"/>
              <a:t> </a:t>
            </a:r>
            <a:r>
              <a:rPr lang="en-US" dirty="0" err="1"/>
              <a:t>relacionado</a:t>
            </a:r>
            <a:r>
              <a:rPr lang="en-US" dirty="0"/>
              <a:t> </a:t>
            </a:r>
            <a:r>
              <a:rPr lang="en-US" dirty="0" err="1"/>
              <a:t>contigo</a:t>
            </a:r>
            <a:endParaRPr lang="en-US" dirty="0"/>
          </a:p>
          <a:p>
            <a:pPr lvl="1"/>
            <a:r>
              <a:rPr lang="en-US" dirty="0" err="1"/>
              <a:t>Os</a:t>
            </a:r>
            <a:r>
              <a:rPr lang="en-US" dirty="0"/>
              <a:t> ISPs </a:t>
            </a:r>
            <a:r>
              <a:rPr lang="en-US" dirty="0" err="1"/>
              <a:t>guardam</a:t>
            </a:r>
            <a:r>
              <a:rPr lang="en-US" dirty="0"/>
              <a:t> </a:t>
            </a:r>
            <a:r>
              <a:rPr lang="en-US" dirty="0" err="1"/>
              <a:t>registos</a:t>
            </a:r>
            <a:r>
              <a:rPr lang="en-US" dirty="0"/>
              <a:t> das </a:t>
            </a:r>
            <a:r>
              <a:rPr lang="en-US" dirty="0" err="1"/>
              <a:t>comunicações</a:t>
            </a:r>
            <a:endParaRPr lang="en-US" dirty="0"/>
          </a:p>
          <a:p>
            <a:pPr lvl="1"/>
            <a:r>
              <a:rPr lang="en-US" dirty="0"/>
              <a:t>Durante </a:t>
            </a:r>
            <a:r>
              <a:rPr lang="en-US" dirty="0" err="1"/>
              <a:t>alguns</a:t>
            </a:r>
            <a:r>
              <a:rPr lang="en-US" dirty="0"/>
              <a:t> </a:t>
            </a:r>
            <a:r>
              <a:rPr lang="en-US" dirty="0" err="1"/>
              <a:t>anos</a:t>
            </a:r>
            <a:r>
              <a:rPr lang="en-US" dirty="0"/>
              <a:t> (Data Retention Laws)</a:t>
            </a:r>
          </a:p>
          <a:p>
            <a:pPr lvl="1"/>
            <a:r>
              <a:rPr lang="en-US" dirty="0" err="1"/>
              <a:t>Esses</a:t>
            </a:r>
            <a:r>
              <a:rPr lang="en-US" dirty="0"/>
              <a:t> </a:t>
            </a:r>
            <a:r>
              <a:rPr lang="en-US" dirty="0" err="1"/>
              <a:t>registos</a:t>
            </a:r>
            <a:r>
              <a:rPr lang="en-US" dirty="0"/>
              <a:t> </a:t>
            </a:r>
            <a:r>
              <a:rPr lang="en-US" dirty="0" err="1"/>
              <a:t>podem</a:t>
            </a:r>
            <a:r>
              <a:rPr lang="en-US" dirty="0"/>
              <a:t> </a:t>
            </a:r>
            <a:r>
              <a:rPr lang="en-US" dirty="0" err="1"/>
              <a:t>ser</a:t>
            </a:r>
            <a:r>
              <a:rPr lang="en-US" dirty="0"/>
              <a:t> </a:t>
            </a:r>
            <a:r>
              <a:rPr lang="en-US" dirty="0" err="1"/>
              <a:t>obtidos</a:t>
            </a:r>
            <a:r>
              <a:rPr lang="en-US" dirty="0"/>
              <a:t> </a:t>
            </a:r>
            <a:r>
              <a:rPr lang="en-US" dirty="0" err="1"/>
              <a:t>por</a:t>
            </a:r>
            <a:r>
              <a:rPr lang="en-US" dirty="0"/>
              <a:t> </a:t>
            </a:r>
            <a:r>
              <a:rPr lang="en-US" dirty="0" err="1"/>
              <a:t>ordem</a:t>
            </a:r>
            <a:r>
              <a:rPr lang="en-US" dirty="0"/>
              <a:t> judicial</a:t>
            </a:r>
          </a:p>
          <a:p>
            <a:pPr lvl="1"/>
            <a:endParaRPr lang="en-US" dirty="0"/>
          </a:p>
          <a:p>
            <a:r>
              <a:rPr lang="en-US" dirty="0"/>
              <a:t>O </a:t>
            </a:r>
            <a:r>
              <a:rPr lang="en-US" dirty="0" err="1"/>
              <a:t>teu</a:t>
            </a:r>
            <a:r>
              <a:rPr lang="en-US" dirty="0"/>
              <a:t> </a:t>
            </a:r>
            <a:r>
              <a:rPr lang="en-US" b="1" dirty="0"/>
              <a:t>browser</a:t>
            </a:r>
            <a:r>
              <a:rPr lang="en-US" dirty="0"/>
              <a:t> </a:t>
            </a:r>
            <a:r>
              <a:rPr lang="en-US" dirty="0" err="1"/>
              <a:t>pode</a:t>
            </a:r>
            <a:r>
              <a:rPr lang="en-US" dirty="0"/>
              <a:t> </a:t>
            </a:r>
            <a:r>
              <a:rPr lang="en-US" dirty="0" err="1"/>
              <a:t>ser</a:t>
            </a:r>
            <a:r>
              <a:rPr lang="en-US" dirty="0"/>
              <a:t> </a:t>
            </a:r>
            <a:r>
              <a:rPr lang="en-US" dirty="0" err="1"/>
              <a:t>identificado</a:t>
            </a:r>
            <a:r>
              <a:rPr lang="en-US" dirty="0"/>
              <a:t> e </a:t>
            </a:r>
            <a:r>
              <a:rPr lang="en-US" dirty="0" err="1"/>
              <a:t>rastreado</a:t>
            </a:r>
            <a:endParaRPr lang="en-US" dirty="0"/>
          </a:p>
          <a:p>
            <a:pPr lvl="1"/>
            <a:r>
              <a:rPr lang="en-US" dirty="0"/>
              <a:t>Cookies, Flash cookies, HTML5 storage</a:t>
            </a:r>
          </a:p>
          <a:p>
            <a:pPr lvl="1"/>
            <a:r>
              <a:rPr lang="en-US" dirty="0"/>
              <a:t>Browser fingerprinting</a:t>
            </a:r>
          </a:p>
          <a:p>
            <a:pPr lvl="1"/>
            <a:endParaRPr lang="en-US" dirty="0"/>
          </a:p>
          <a:p>
            <a:r>
              <a:rPr lang="en-US" dirty="0"/>
              <a:t>As </a:t>
            </a:r>
            <a:r>
              <a:rPr lang="en-US" dirty="0" err="1"/>
              <a:t>tuas</a:t>
            </a:r>
            <a:r>
              <a:rPr lang="en-US" dirty="0"/>
              <a:t> </a:t>
            </a:r>
            <a:r>
              <a:rPr lang="en-US" b="1" dirty="0" err="1"/>
              <a:t>actividades</a:t>
            </a:r>
            <a:r>
              <a:rPr lang="en-US" dirty="0"/>
              <a:t> online </a:t>
            </a:r>
            <a:r>
              <a:rPr lang="en-US" dirty="0" err="1"/>
              <a:t>podem</a:t>
            </a:r>
            <a:r>
              <a:rPr lang="en-US" dirty="0"/>
              <a:t> </a:t>
            </a:r>
            <a:r>
              <a:rPr lang="en-US" dirty="0" err="1"/>
              <a:t>identificar-te</a:t>
            </a:r>
            <a:endParaRPr lang="en-US" dirty="0"/>
          </a:p>
          <a:p>
            <a:pPr lvl="1"/>
            <a:r>
              <a:rPr lang="en-US" dirty="0" err="1"/>
              <a:t>Os</a:t>
            </a:r>
            <a:r>
              <a:rPr lang="en-US" dirty="0"/>
              <a:t> sites web e apps </a:t>
            </a:r>
            <a:r>
              <a:rPr lang="en-US" dirty="0" err="1"/>
              <a:t>únicos</a:t>
            </a:r>
            <a:r>
              <a:rPr lang="en-US" dirty="0"/>
              <a:t> que </a:t>
            </a:r>
            <a:r>
              <a:rPr lang="en-US" dirty="0" err="1"/>
              <a:t>usas</a:t>
            </a:r>
            <a:endParaRPr lang="en-US" dirty="0"/>
          </a:p>
          <a:p>
            <a:pPr lvl="1"/>
            <a:r>
              <a:rPr lang="en-US" dirty="0"/>
              <a:t>O </a:t>
            </a:r>
            <a:r>
              <a:rPr lang="en-US" dirty="0" err="1"/>
              <a:t>tipo</a:t>
            </a:r>
            <a:r>
              <a:rPr lang="en-US" dirty="0"/>
              <a:t> de links a que </a:t>
            </a:r>
            <a:r>
              <a:rPr lang="en-US" dirty="0" err="1"/>
              <a:t>acedes</a:t>
            </a:r>
            <a:endParaRPr lang="en-US" dirty="0"/>
          </a:p>
          <a:p>
            <a:endParaRPr lang="en-US" dirty="0"/>
          </a:p>
          <a:p>
            <a:endParaRPr lang="en-US" dirty="0"/>
          </a:p>
        </p:txBody>
      </p:sp>
      <p:sp>
        <p:nvSpPr>
          <p:cNvPr id="3" name="Date Placeholder 2">
            <a:extLst>
              <a:ext uri="{FF2B5EF4-FFF2-40B4-BE49-F238E27FC236}">
                <a16:creationId xmlns:a16="http://schemas.microsoft.com/office/drawing/2014/main" id="{8E8C92B5-38DA-4044-962D-9BFF5A2DE73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95CA66A7-71F5-A84A-9436-D1AD8E8823B8}"/>
              </a:ext>
            </a:extLst>
          </p:cNvPr>
          <p:cNvSpPr>
            <a:spLocks noGrp="1"/>
          </p:cNvSpPr>
          <p:nvPr>
            <p:ph type="sldNum" sz="quarter" idx="12"/>
          </p:nvPr>
        </p:nvSpPr>
        <p:spPr/>
        <p:txBody>
          <a:bodyPr/>
          <a:lstStyle/>
          <a:p>
            <a:fld id="{BAFC06C6-5388-EF48-9B75-F2C2BBFC0E68}" type="slidenum">
              <a:rPr lang="en-US" smtClean="0"/>
              <a:t>31</a:t>
            </a:fld>
            <a:endParaRPr lang="en-US" dirty="0"/>
          </a:p>
        </p:txBody>
      </p:sp>
    </p:spTree>
    <p:extLst>
      <p:ext uri="{BB962C8B-B14F-4D97-AF65-F5344CB8AC3E}">
        <p14:creationId xmlns:p14="http://schemas.microsoft.com/office/powerpoint/2010/main" val="3014841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074152" cy="914400"/>
          </a:xfrm>
        </p:spPr>
        <p:txBody>
          <a:bodyPr>
            <a:normAutofit/>
          </a:bodyPr>
          <a:lstStyle/>
          <a:p>
            <a:r>
              <a:rPr lang="en-US" dirty="0" err="1"/>
              <a:t>Exemplo</a:t>
            </a:r>
            <a:r>
              <a:rPr lang="en-US" dirty="0"/>
              <a:t> da </a:t>
            </a:r>
            <a:r>
              <a:rPr lang="en-US" dirty="0" err="1"/>
              <a:t>dificuldade</a:t>
            </a:r>
            <a:r>
              <a:rPr lang="en-US" dirty="0"/>
              <a:t> de </a:t>
            </a:r>
            <a:r>
              <a:rPr lang="en-US" dirty="0" err="1"/>
              <a:t>ser</a:t>
            </a:r>
            <a:r>
              <a:rPr lang="en-US" dirty="0"/>
              <a:t> </a:t>
            </a:r>
            <a:r>
              <a:rPr lang="en-US" dirty="0" err="1"/>
              <a:t>anónimo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4303182" cy="4937760"/>
          </a:xfrm>
        </p:spPr>
        <p:txBody>
          <a:bodyPr>
            <a:normAutofit/>
          </a:bodyPr>
          <a:lstStyle/>
          <a:p>
            <a:r>
              <a:rPr lang="en-US" dirty="0"/>
              <a:t>A NAT </a:t>
            </a:r>
            <a:r>
              <a:rPr lang="en-US" dirty="0" err="1"/>
              <a:t>esconde</a:t>
            </a:r>
            <a:r>
              <a:rPr lang="en-US" dirty="0"/>
              <a:t> </a:t>
            </a:r>
            <a:r>
              <a:rPr lang="en-US" dirty="0" err="1"/>
              <a:t>múltiplos</a:t>
            </a:r>
            <a:r>
              <a:rPr lang="en-US" dirty="0"/>
              <a:t> </a:t>
            </a:r>
            <a:r>
              <a:rPr lang="en-US" dirty="0" err="1"/>
              <a:t>clientes</a:t>
            </a:r>
            <a:r>
              <a:rPr lang="en-US" dirty="0"/>
              <a:t> </a:t>
            </a:r>
            <a:r>
              <a:rPr lang="en-US" dirty="0" err="1"/>
              <a:t>por</a:t>
            </a:r>
            <a:r>
              <a:rPr lang="en-US" dirty="0"/>
              <a:t> </a:t>
            </a:r>
            <a:r>
              <a:rPr lang="en-US" dirty="0" err="1"/>
              <a:t>detrás</a:t>
            </a:r>
            <a:r>
              <a:rPr lang="en-US" dirty="0"/>
              <a:t> do </a:t>
            </a:r>
            <a:r>
              <a:rPr lang="en-US" dirty="0" err="1"/>
              <a:t>mesmo</a:t>
            </a:r>
            <a:r>
              <a:rPr lang="en-US" dirty="0"/>
              <a:t> IP</a:t>
            </a:r>
          </a:p>
          <a:p>
            <a:endParaRPr lang="en-US" dirty="0"/>
          </a:p>
          <a:p>
            <a:endParaRPr lang="en-US" dirty="0"/>
          </a:p>
          <a:p>
            <a:r>
              <a:rPr lang="en-US" dirty="0"/>
              <a:t>Como </a:t>
            </a:r>
            <a:r>
              <a:rPr lang="en-US" dirty="0" err="1"/>
              <a:t>identificar</a:t>
            </a:r>
            <a:r>
              <a:rPr lang="en-US" dirty="0"/>
              <a:t> </a:t>
            </a:r>
            <a:r>
              <a:rPr lang="en-US" dirty="0" err="1"/>
              <a:t>esses</a:t>
            </a:r>
            <a:r>
              <a:rPr lang="en-US" dirty="0"/>
              <a:t> </a:t>
            </a:r>
            <a:r>
              <a:rPr lang="en-US" dirty="0" err="1"/>
              <a:t>clientes</a:t>
            </a:r>
            <a:r>
              <a:rPr lang="en-US" dirty="0"/>
              <a:t>?</a:t>
            </a:r>
          </a:p>
          <a:p>
            <a:pPr lvl="1"/>
            <a:r>
              <a:rPr lang="en-US" dirty="0"/>
              <a:t>Se </a:t>
            </a:r>
            <a:r>
              <a:rPr lang="en-US" dirty="0" err="1"/>
              <a:t>tiveres</a:t>
            </a:r>
            <a:r>
              <a:rPr lang="en-US" dirty="0"/>
              <a:t> </a:t>
            </a:r>
            <a:r>
              <a:rPr lang="en-US" dirty="0" err="1"/>
              <a:t>acesso</a:t>
            </a:r>
            <a:r>
              <a:rPr lang="en-US" dirty="0"/>
              <a:t> </a:t>
            </a:r>
            <a:r>
              <a:rPr lang="en-US" dirty="0" err="1"/>
              <a:t>à</a:t>
            </a:r>
            <a:r>
              <a:rPr lang="en-US" dirty="0"/>
              <a:t> NAT, </a:t>
            </a:r>
            <a:r>
              <a:rPr lang="en-US" dirty="0" err="1"/>
              <a:t>consultar</a:t>
            </a:r>
            <a:r>
              <a:rPr lang="en-US" dirty="0"/>
              <a:t> a </a:t>
            </a:r>
            <a:r>
              <a:rPr lang="en-US" dirty="0" err="1"/>
              <a:t>tabela</a:t>
            </a:r>
            <a:r>
              <a:rPr lang="en-US" dirty="0"/>
              <a:t> de </a:t>
            </a:r>
            <a:r>
              <a:rPr lang="en-US" dirty="0" err="1"/>
              <a:t>mapeamento</a:t>
            </a:r>
            <a:endParaRPr lang="en-US" dirty="0"/>
          </a:p>
          <a:p>
            <a:pPr lvl="1"/>
            <a:r>
              <a:rPr lang="en-US" dirty="0" err="1"/>
              <a:t>Caso</a:t>
            </a:r>
            <a:r>
              <a:rPr lang="en-US" dirty="0"/>
              <a:t> </a:t>
            </a:r>
            <a:r>
              <a:rPr lang="en-US" dirty="0" err="1"/>
              <a:t>contrário</a:t>
            </a:r>
            <a:r>
              <a:rPr lang="en-US" dirty="0"/>
              <a:t>?...</a:t>
            </a:r>
          </a:p>
        </p:txBody>
      </p:sp>
      <p:pic>
        <p:nvPicPr>
          <p:cNvPr id="7" name="Picture 6" descr="N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382" y="2590800"/>
            <a:ext cx="4078818" cy="2618601"/>
          </a:xfrm>
          <a:prstGeom prst="rect">
            <a:avLst/>
          </a:prstGeom>
        </p:spPr>
      </p:pic>
      <p:sp>
        <p:nvSpPr>
          <p:cNvPr id="13" name="Freeform 12"/>
          <p:cNvSpPr/>
          <p:nvPr/>
        </p:nvSpPr>
        <p:spPr>
          <a:xfrm>
            <a:off x="5400842" y="2847474"/>
            <a:ext cx="2366211" cy="991445"/>
          </a:xfrm>
          <a:custGeom>
            <a:avLst/>
            <a:gdLst>
              <a:gd name="connsiteX0" fmla="*/ 0 w 2366211"/>
              <a:gd name="connsiteY0" fmla="*/ 0 h 991445"/>
              <a:gd name="connsiteX1" fmla="*/ 574842 w 2366211"/>
              <a:gd name="connsiteY1" fmla="*/ 187158 h 991445"/>
              <a:gd name="connsiteX2" fmla="*/ 1082842 w 2366211"/>
              <a:gd name="connsiteY2" fmla="*/ 882315 h 991445"/>
              <a:gd name="connsiteX3" fmla="*/ 2366211 w 2366211"/>
              <a:gd name="connsiteY3" fmla="*/ 989263 h 991445"/>
            </a:gdLst>
            <a:ahLst/>
            <a:cxnLst>
              <a:cxn ang="0">
                <a:pos x="connsiteX0" y="connsiteY0"/>
              </a:cxn>
              <a:cxn ang="0">
                <a:pos x="connsiteX1" y="connsiteY1"/>
              </a:cxn>
              <a:cxn ang="0">
                <a:pos x="connsiteX2" y="connsiteY2"/>
              </a:cxn>
              <a:cxn ang="0">
                <a:pos x="connsiteX3" y="connsiteY3"/>
              </a:cxn>
            </a:cxnLst>
            <a:rect l="l" t="t" r="r" b="b"/>
            <a:pathLst>
              <a:path w="2366211" h="991445">
                <a:moveTo>
                  <a:pt x="0" y="0"/>
                </a:moveTo>
                <a:cubicBezTo>
                  <a:pt x="197184" y="20053"/>
                  <a:pt x="394368" y="40106"/>
                  <a:pt x="574842" y="187158"/>
                </a:cubicBezTo>
                <a:cubicBezTo>
                  <a:pt x="755316" y="334211"/>
                  <a:pt x="784281" y="748631"/>
                  <a:pt x="1082842" y="882315"/>
                </a:cubicBezTo>
                <a:cubicBezTo>
                  <a:pt x="1381403" y="1015999"/>
                  <a:pt x="2366211" y="989263"/>
                  <a:pt x="2366211" y="989263"/>
                </a:cubicBezTo>
              </a:path>
            </a:pathLst>
          </a:custGeom>
          <a:ln w="57150" cmpd="sng">
            <a:solidFill>
              <a:srgbClr val="FF0003"/>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334000" y="3823368"/>
            <a:ext cx="2366211" cy="494632"/>
          </a:xfrm>
          <a:custGeom>
            <a:avLst/>
            <a:gdLst>
              <a:gd name="connsiteX0" fmla="*/ 0 w 2366211"/>
              <a:gd name="connsiteY0" fmla="*/ 494632 h 494632"/>
              <a:gd name="connsiteX1" fmla="*/ 561474 w 2366211"/>
              <a:gd name="connsiteY1" fmla="*/ 427790 h 494632"/>
              <a:gd name="connsiteX2" fmla="*/ 989263 w 2366211"/>
              <a:gd name="connsiteY2" fmla="*/ 93579 h 494632"/>
              <a:gd name="connsiteX3" fmla="*/ 2366211 w 2366211"/>
              <a:gd name="connsiteY3" fmla="*/ 0 h 494632"/>
            </a:gdLst>
            <a:ahLst/>
            <a:cxnLst>
              <a:cxn ang="0">
                <a:pos x="connsiteX0" y="connsiteY0"/>
              </a:cxn>
              <a:cxn ang="0">
                <a:pos x="connsiteX1" y="connsiteY1"/>
              </a:cxn>
              <a:cxn ang="0">
                <a:pos x="connsiteX2" y="connsiteY2"/>
              </a:cxn>
              <a:cxn ang="0">
                <a:pos x="connsiteX3" y="connsiteY3"/>
              </a:cxn>
            </a:cxnLst>
            <a:rect l="l" t="t" r="r" b="b"/>
            <a:pathLst>
              <a:path w="2366211" h="494632">
                <a:moveTo>
                  <a:pt x="0" y="494632"/>
                </a:moveTo>
                <a:cubicBezTo>
                  <a:pt x="198298" y="494632"/>
                  <a:pt x="396597" y="494632"/>
                  <a:pt x="561474" y="427790"/>
                </a:cubicBezTo>
                <a:cubicBezTo>
                  <a:pt x="726351" y="360948"/>
                  <a:pt x="688474" y="164877"/>
                  <a:pt x="989263" y="93579"/>
                </a:cubicBezTo>
                <a:cubicBezTo>
                  <a:pt x="1290052" y="22281"/>
                  <a:pt x="2366211" y="0"/>
                  <a:pt x="2366211" y="0"/>
                </a:cubicBezTo>
              </a:path>
            </a:pathLst>
          </a:custGeom>
          <a:ln w="57150" cmpd="sng">
            <a:solidFill>
              <a:srgbClr val="FF0003"/>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162800" y="2971800"/>
            <a:ext cx="355486" cy="707886"/>
          </a:xfrm>
          <a:prstGeom prst="rect">
            <a:avLst/>
          </a:prstGeom>
          <a:noFill/>
        </p:spPr>
        <p:txBody>
          <a:bodyPr wrap="none" rtlCol="0">
            <a:spAutoFit/>
          </a:bodyPr>
          <a:lstStyle/>
          <a:p>
            <a:r>
              <a:rPr lang="en-US" sz="4000" dirty="0">
                <a:solidFill>
                  <a:srgbClr val="FF0000"/>
                </a:solidFill>
              </a:rPr>
              <a:t>?</a:t>
            </a:r>
          </a:p>
        </p:txBody>
      </p:sp>
      <p:sp>
        <p:nvSpPr>
          <p:cNvPr id="3" name="Date Placeholder 2">
            <a:extLst>
              <a:ext uri="{FF2B5EF4-FFF2-40B4-BE49-F238E27FC236}">
                <a16:creationId xmlns:a16="http://schemas.microsoft.com/office/drawing/2014/main" id="{0E3EEB0C-74E6-494A-9C12-48101E473811}"/>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632484EB-E5A3-0D47-B63F-6A5A41A43345}"/>
              </a:ext>
            </a:extLst>
          </p:cNvPr>
          <p:cNvSpPr>
            <a:spLocks noGrp="1"/>
          </p:cNvSpPr>
          <p:nvPr>
            <p:ph type="sldNum" sz="quarter" idx="12"/>
          </p:nvPr>
        </p:nvSpPr>
        <p:spPr/>
        <p:txBody>
          <a:bodyPr/>
          <a:lstStyle/>
          <a:p>
            <a:fld id="{BAFC06C6-5388-EF48-9B75-F2C2BBFC0E68}" type="slidenum">
              <a:rPr lang="en-US" smtClean="0"/>
              <a:t>32</a:t>
            </a:fld>
            <a:endParaRPr lang="en-US" dirty="0"/>
          </a:p>
        </p:txBody>
      </p:sp>
    </p:spTree>
    <p:extLst>
      <p:ext uri="{BB962C8B-B14F-4D97-AF65-F5344CB8AC3E}">
        <p14:creationId xmlns:p14="http://schemas.microsoft.com/office/powerpoint/2010/main" val="2861204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Browser fingerprinting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382000" cy="1981200"/>
          </a:xfrm>
        </p:spPr>
        <p:txBody>
          <a:bodyPr>
            <a:normAutofit fontScale="92500" lnSpcReduction="10000"/>
          </a:bodyPr>
          <a:lstStyle/>
          <a:p>
            <a:r>
              <a:rPr lang="en-US" dirty="0" err="1"/>
              <a:t>Recolha</a:t>
            </a:r>
            <a:r>
              <a:rPr lang="en-US" dirty="0"/>
              <a:t> </a:t>
            </a:r>
            <a:r>
              <a:rPr lang="en-US" dirty="0" err="1"/>
              <a:t>sistemática</a:t>
            </a:r>
            <a:r>
              <a:rPr lang="en-US" dirty="0"/>
              <a:t> de </a:t>
            </a:r>
            <a:r>
              <a:rPr lang="en-US" dirty="0" err="1"/>
              <a:t>informação</a:t>
            </a:r>
            <a:r>
              <a:rPr lang="en-US" dirty="0"/>
              <a:t> </a:t>
            </a:r>
            <a:r>
              <a:rPr lang="en-US" dirty="0" err="1"/>
              <a:t>sobre</a:t>
            </a:r>
            <a:r>
              <a:rPr lang="en-US" dirty="0"/>
              <a:t> o browser</a:t>
            </a:r>
          </a:p>
          <a:p>
            <a:pPr lvl="1"/>
            <a:r>
              <a:rPr lang="en-US" dirty="0" err="1"/>
              <a:t>Pedido</a:t>
            </a:r>
            <a:r>
              <a:rPr lang="en-US" dirty="0"/>
              <a:t> HTTP (user agent e accept headers)</a:t>
            </a:r>
          </a:p>
          <a:p>
            <a:pPr lvl="1"/>
            <a:r>
              <a:rPr lang="en-US" dirty="0" err="1"/>
              <a:t>Javascript</a:t>
            </a:r>
            <a:r>
              <a:rPr lang="en-US" dirty="0"/>
              <a:t> API (ex.., plugins </a:t>
            </a:r>
            <a:r>
              <a:rPr lang="en-US" dirty="0" err="1"/>
              <a:t>installados</a:t>
            </a:r>
            <a:r>
              <a:rPr lang="en-US" dirty="0"/>
              <a:t>)</a:t>
            </a:r>
          </a:p>
          <a:p>
            <a:pPr lvl="1"/>
            <a:r>
              <a:rPr lang="en-US" dirty="0"/>
              <a:t>Flash plugin API (e.g., </a:t>
            </a:r>
            <a:r>
              <a:rPr lang="en-US" dirty="0" err="1"/>
              <a:t>versão</a:t>
            </a:r>
            <a:r>
              <a:rPr lang="en-US" dirty="0"/>
              <a:t> OS, </a:t>
            </a:r>
            <a:r>
              <a:rPr lang="en-US" dirty="0" err="1"/>
              <a:t>lista</a:t>
            </a:r>
            <a:r>
              <a:rPr lang="en-US" dirty="0"/>
              <a:t> de </a:t>
            </a:r>
            <a:r>
              <a:rPr lang="en-US" dirty="0" err="1"/>
              <a:t>fontes</a:t>
            </a:r>
            <a:r>
              <a:rPr lang="en-US" dirty="0"/>
              <a:t>, </a:t>
            </a:r>
            <a:r>
              <a:rPr lang="en-US" dirty="0" err="1"/>
              <a:t>resolução</a:t>
            </a:r>
            <a:r>
              <a:rPr lang="en-US" dirty="0"/>
              <a:t> de </a:t>
            </a:r>
            <a:r>
              <a:rPr lang="en-US" dirty="0" err="1"/>
              <a:t>ecrã</a:t>
            </a:r>
            <a:r>
              <a:rPr lang="en-US" dirty="0"/>
              <a:t>)</a:t>
            </a:r>
          </a:p>
          <a:p>
            <a:pPr lvl="1"/>
            <a:r>
              <a:rPr lang="en-US" dirty="0" err="1"/>
              <a:t>Elemento</a:t>
            </a:r>
            <a:r>
              <a:rPr lang="en-US" dirty="0"/>
              <a:t> HTML5 Canvas (</a:t>
            </a:r>
            <a:r>
              <a:rPr lang="en-US" dirty="0" err="1"/>
              <a:t>differenças</a:t>
            </a:r>
            <a:r>
              <a:rPr lang="en-US" dirty="0"/>
              <a:t> </a:t>
            </a:r>
            <a:r>
              <a:rPr lang="en-US" dirty="0" err="1"/>
              <a:t>em</a:t>
            </a:r>
            <a:r>
              <a:rPr lang="en-US" dirty="0"/>
              <a:t> image rendering)</a:t>
            </a:r>
          </a:p>
          <a:p>
            <a:endParaRPr lang="en-US" dirty="0"/>
          </a:p>
          <a:p>
            <a:pPr lvl="1"/>
            <a:endParaRPr lang="en-US" dirty="0"/>
          </a:p>
        </p:txBody>
      </p:sp>
      <p:pic>
        <p:nvPicPr>
          <p:cNvPr id="7" name="Picture 6" descr="request_hea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366747"/>
            <a:ext cx="6553200" cy="2743459"/>
          </a:xfrm>
          <a:prstGeom prst="rect">
            <a:avLst/>
          </a:prstGeom>
        </p:spPr>
      </p:pic>
      <p:sp>
        <p:nvSpPr>
          <p:cNvPr id="3" name="Date Placeholder 2">
            <a:extLst>
              <a:ext uri="{FF2B5EF4-FFF2-40B4-BE49-F238E27FC236}">
                <a16:creationId xmlns:a16="http://schemas.microsoft.com/office/drawing/2014/main" id="{DB465A7C-5193-DE4E-802A-E45B22035AA8}"/>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2204633-811B-AA4C-BC73-32B0070AEA2D}"/>
              </a:ext>
            </a:extLst>
          </p:cNvPr>
          <p:cNvSpPr>
            <a:spLocks noGrp="1"/>
          </p:cNvSpPr>
          <p:nvPr>
            <p:ph type="sldNum" sz="quarter" idx="12"/>
          </p:nvPr>
        </p:nvSpPr>
        <p:spPr/>
        <p:txBody>
          <a:bodyPr/>
          <a:lstStyle/>
          <a:p>
            <a:fld id="{BAFC06C6-5388-EF48-9B75-F2C2BBFC0E68}" type="slidenum">
              <a:rPr lang="en-US" smtClean="0"/>
              <a:t>33</a:t>
            </a:fld>
            <a:endParaRPr lang="en-US" dirty="0"/>
          </a:p>
        </p:txBody>
      </p:sp>
    </p:spTree>
    <p:extLst>
      <p:ext uri="{BB962C8B-B14F-4D97-AF65-F5344CB8AC3E}">
        <p14:creationId xmlns:p14="http://schemas.microsoft.com/office/powerpoint/2010/main" val="3120413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http://</a:t>
            </a:r>
            <a:r>
              <a:rPr lang="en-US" dirty="0" err="1"/>
              <a:t>amiunique.org</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577848" y="1447800"/>
            <a:ext cx="6346952" cy="4629057"/>
          </a:xfrm>
          <a:prstGeom prst="rect">
            <a:avLst/>
          </a:prstGeom>
          <a:ln>
            <a:solidFill>
              <a:srgbClr val="000000"/>
            </a:solidFill>
          </a:ln>
        </p:spPr>
      </p:pic>
      <p:sp>
        <p:nvSpPr>
          <p:cNvPr id="3" name="Date Placeholder 2">
            <a:extLst>
              <a:ext uri="{FF2B5EF4-FFF2-40B4-BE49-F238E27FC236}">
                <a16:creationId xmlns:a16="http://schemas.microsoft.com/office/drawing/2014/main" id="{045834DC-B832-4849-9154-9733570C004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493CA2BB-BCCB-7F4B-A134-FF2F375EB00D}"/>
              </a:ext>
            </a:extLst>
          </p:cNvPr>
          <p:cNvSpPr>
            <a:spLocks noGrp="1"/>
          </p:cNvSpPr>
          <p:nvPr>
            <p:ph type="sldNum" sz="quarter" idx="12"/>
          </p:nvPr>
        </p:nvSpPr>
        <p:spPr/>
        <p:txBody>
          <a:bodyPr/>
          <a:lstStyle/>
          <a:p>
            <a:fld id="{BAFC06C6-5388-EF48-9B75-F2C2BBFC0E68}" type="slidenum">
              <a:rPr lang="en-US" smtClean="0"/>
              <a:t>34</a:t>
            </a:fld>
            <a:endParaRPr lang="en-US" dirty="0"/>
          </a:p>
        </p:txBody>
      </p:sp>
    </p:spTree>
    <p:extLst>
      <p:ext uri="{BB962C8B-B14F-4D97-AF65-F5344CB8AC3E}">
        <p14:creationId xmlns:p14="http://schemas.microsoft.com/office/powerpoint/2010/main" val="4290987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my browser</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762000" y="1524000"/>
            <a:ext cx="7467600" cy="4305200"/>
          </a:xfrm>
          <a:prstGeom prst="rect">
            <a:avLst/>
          </a:prstGeom>
          <a:ln>
            <a:solidFill>
              <a:srgbClr val="000000"/>
            </a:solidFill>
          </a:ln>
        </p:spPr>
      </p:pic>
      <p:sp>
        <p:nvSpPr>
          <p:cNvPr id="3" name="Date Placeholder 2">
            <a:extLst>
              <a:ext uri="{FF2B5EF4-FFF2-40B4-BE49-F238E27FC236}">
                <a16:creationId xmlns:a16="http://schemas.microsoft.com/office/drawing/2014/main" id="{DE055308-0381-1C4A-AC86-926E1443CAE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D6064C0A-2288-6746-9F4E-136D1B287C89}"/>
              </a:ext>
            </a:extLst>
          </p:cNvPr>
          <p:cNvSpPr>
            <a:spLocks noGrp="1"/>
          </p:cNvSpPr>
          <p:nvPr>
            <p:ph type="sldNum" sz="quarter" idx="12"/>
          </p:nvPr>
        </p:nvSpPr>
        <p:spPr/>
        <p:txBody>
          <a:bodyPr/>
          <a:lstStyle/>
          <a:p>
            <a:fld id="{BAFC06C6-5388-EF48-9B75-F2C2BBFC0E68}" type="slidenum">
              <a:rPr lang="en-US" smtClean="0"/>
              <a:t>35</a:t>
            </a:fld>
            <a:endParaRPr lang="en-US" dirty="0"/>
          </a:p>
        </p:txBody>
      </p:sp>
    </p:spTree>
    <p:extLst>
      <p:ext uri="{BB962C8B-B14F-4D97-AF65-F5344CB8AC3E}">
        <p14:creationId xmlns:p14="http://schemas.microsoft.com/office/powerpoint/2010/main" val="3728117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Perceber</a:t>
            </a:r>
            <a:r>
              <a:rPr lang="en-US" dirty="0"/>
              <a:t> </a:t>
            </a:r>
            <a:r>
              <a:rPr lang="en-US" dirty="0" err="1"/>
              <a:t>os</a:t>
            </a:r>
            <a:r>
              <a:rPr lang="en-US" dirty="0"/>
              <a:t> </a:t>
            </a:r>
            <a:r>
              <a:rPr lang="en-US" dirty="0" err="1"/>
              <a:t>detalhes</a:t>
            </a:r>
            <a:r>
              <a:rPr lang="en-US" dirty="0"/>
              <a:t> </a:t>
            </a:r>
            <a:r>
              <a:rPr lang="en-US" dirty="0" err="1"/>
              <a:t>desta</a:t>
            </a:r>
            <a:r>
              <a:rPr lang="en-US" dirty="0"/>
              <a:t> </a:t>
            </a:r>
            <a:r>
              <a:rPr lang="en-US" dirty="0" err="1"/>
              <a:t>identificação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528044" y="1676400"/>
            <a:ext cx="4741207" cy="4343400"/>
          </a:xfrm>
          <a:prstGeom prst="rect">
            <a:avLst/>
          </a:prstGeom>
          <a:ln>
            <a:solidFill>
              <a:srgbClr val="000000"/>
            </a:solidFill>
          </a:ln>
        </p:spPr>
      </p:pic>
      <p:pic>
        <p:nvPicPr>
          <p:cNvPr id="8" name="Picture 7"/>
          <p:cNvPicPr>
            <a:picLocks noChangeAspect="1"/>
          </p:cNvPicPr>
          <p:nvPr/>
        </p:nvPicPr>
        <p:blipFill>
          <a:blip r:embed="rId3"/>
          <a:stretch>
            <a:fillRect/>
          </a:stretch>
        </p:blipFill>
        <p:spPr>
          <a:xfrm>
            <a:off x="2433295" y="1447800"/>
            <a:ext cx="3970553" cy="4691236"/>
          </a:xfrm>
          <a:prstGeom prst="rect">
            <a:avLst/>
          </a:prstGeom>
          <a:ln>
            <a:solidFill>
              <a:srgbClr val="000000"/>
            </a:solidFill>
          </a:ln>
        </p:spPr>
      </p:pic>
      <p:pic>
        <p:nvPicPr>
          <p:cNvPr id="9" name="Picture 8"/>
          <p:cNvPicPr>
            <a:picLocks noChangeAspect="1"/>
          </p:cNvPicPr>
          <p:nvPr/>
        </p:nvPicPr>
        <p:blipFill>
          <a:blip r:embed="rId4"/>
          <a:stretch>
            <a:fillRect/>
          </a:stretch>
        </p:blipFill>
        <p:spPr>
          <a:xfrm>
            <a:off x="4572000" y="1676400"/>
            <a:ext cx="4475169" cy="4267200"/>
          </a:xfrm>
          <a:prstGeom prst="rect">
            <a:avLst/>
          </a:prstGeom>
          <a:ln>
            <a:solidFill>
              <a:srgbClr val="000000"/>
            </a:solidFill>
          </a:ln>
        </p:spPr>
      </p:pic>
      <p:sp>
        <p:nvSpPr>
          <p:cNvPr id="3" name="Date Placeholder 2">
            <a:extLst>
              <a:ext uri="{FF2B5EF4-FFF2-40B4-BE49-F238E27FC236}">
                <a16:creationId xmlns:a16="http://schemas.microsoft.com/office/drawing/2014/main" id="{871A1102-C92D-D142-A53E-812606C1F8A6}"/>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7AE6E38-5E1C-A049-B5F7-86A4D38E0BA1}"/>
              </a:ext>
            </a:extLst>
          </p:cNvPr>
          <p:cNvSpPr>
            <a:spLocks noGrp="1"/>
          </p:cNvSpPr>
          <p:nvPr>
            <p:ph type="sldNum" sz="quarter" idx="12"/>
          </p:nvPr>
        </p:nvSpPr>
        <p:spPr/>
        <p:txBody>
          <a:bodyPr/>
          <a:lstStyle/>
          <a:p>
            <a:fld id="{BAFC06C6-5388-EF48-9B75-F2C2BBFC0E68}" type="slidenum">
              <a:rPr lang="en-US" smtClean="0"/>
              <a:t>36</a:t>
            </a:fld>
            <a:endParaRPr lang="en-US" dirty="0"/>
          </a:p>
        </p:txBody>
      </p:sp>
    </p:spTree>
    <p:extLst>
      <p:ext uri="{BB962C8B-B14F-4D97-AF65-F5344CB8AC3E}">
        <p14:creationId xmlns:p14="http://schemas.microsoft.com/office/powerpoint/2010/main" val="1834959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20000" cy="914400"/>
          </a:xfrm>
        </p:spPr>
        <p:txBody>
          <a:bodyPr>
            <a:normAutofit/>
          </a:bodyPr>
          <a:lstStyle/>
          <a:p>
            <a:r>
              <a:rPr lang="en-US" dirty="0"/>
              <a:t>Anonymity systems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4937760"/>
          </a:xfrm>
        </p:spPr>
        <p:txBody>
          <a:bodyPr>
            <a:normAutofit/>
          </a:bodyPr>
          <a:lstStyle/>
          <a:p>
            <a:pPr lvl="2"/>
            <a:endParaRPr lang="en-US" dirty="0"/>
          </a:p>
          <a:p>
            <a:r>
              <a:rPr lang="en-US" dirty="0" err="1"/>
              <a:t>Procuram</a:t>
            </a:r>
            <a:r>
              <a:rPr lang="en-US" dirty="0"/>
              <a:t> </a:t>
            </a:r>
            <a:r>
              <a:rPr lang="en-US" dirty="0" err="1"/>
              <a:t>ocultar</a:t>
            </a:r>
            <a:r>
              <a:rPr lang="en-US" dirty="0"/>
              <a:t> a </a:t>
            </a:r>
            <a:r>
              <a:rPr lang="en-US" dirty="0" err="1"/>
              <a:t>identidade</a:t>
            </a:r>
            <a:r>
              <a:rPr lang="en-US" dirty="0"/>
              <a:t> dos </a:t>
            </a:r>
            <a:r>
              <a:rPr lang="en-US" dirty="0" err="1"/>
              <a:t>interlocutores</a:t>
            </a:r>
            <a:r>
              <a:rPr lang="en-US" dirty="0"/>
              <a:t> das </a:t>
            </a:r>
            <a:r>
              <a:rPr lang="en-US" dirty="0" err="1"/>
              <a:t>comunicações</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9" name="Picture 8"/>
          <p:cNvPicPr>
            <a:picLocks noChangeAspect="1"/>
          </p:cNvPicPr>
          <p:nvPr/>
        </p:nvPicPr>
        <p:blipFill>
          <a:blip r:embed="rId3"/>
          <a:stretch>
            <a:fillRect/>
          </a:stretch>
        </p:blipFill>
        <p:spPr>
          <a:xfrm>
            <a:off x="7762829" y="2827635"/>
            <a:ext cx="1130300" cy="1130300"/>
          </a:xfrm>
          <a:prstGeom prst="rect">
            <a:avLst/>
          </a:prstGeom>
        </p:spPr>
      </p:pic>
      <p:sp>
        <p:nvSpPr>
          <p:cNvPr id="10" name="Text Box 4"/>
          <p:cNvSpPr txBox="1">
            <a:spLocks noChangeArrowheads="1"/>
          </p:cNvSpPr>
          <p:nvPr/>
        </p:nvSpPr>
        <p:spPr bwMode="auto">
          <a:xfrm>
            <a:off x="7038662" y="4110335"/>
            <a:ext cx="210533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Interlocutor B</a:t>
            </a:r>
          </a:p>
        </p:txBody>
      </p:sp>
      <p:sp>
        <p:nvSpPr>
          <p:cNvPr id="11" name="Cloud 10"/>
          <p:cNvSpPr/>
          <p:nvPr/>
        </p:nvSpPr>
        <p:spPr>
          <a:xfrm>
            <a:off x="3646331" y="2438400"/>
            <a:ext cx="2438400" cy="2286000"/>
          </a:xfrm>
          <a:prstGeom prst="cloud">
            <a:avLst/>
          </a:prstGeom>
          <a:solidFill>
            <a:schemeClr val="tx1"/>
          </a:solidFill>
          <a:ln>
            <a:solidFill>
              <a:srgbClr val="00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Text Box 4"/>
          <p:cNvSpPr txBox="1">
            <a:spLocks noChangeArrowheads="1"/>
          </p:cNvSpPr>
          <p:nvPr/>
        </p:nvSpPr>
        <p:spPr bwMode="auto">
          <a:xfrm>
            <a:off x="3951131" y="2971800"/>
            <a:ext cx="1752600"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800" dirty="0">
                <a:solidFill>
                  <a:schemeClr val="bg1"/>
                </a:solidFill>
              </a:rPr>
              <a:t>Anonymity</a:t>
            </a:r>
          </a:p>
          <a:p>
            <a:pPr algn="ctr">
              <a:spcBef>
                <a:spcPct val="50000"/>
              </a:spcBef>
            </a:pPr>
            <a:r>
              <a:rPr lang="en-US" sz="2800" dirty="0">
                <a:solidFill>
                  <a:schemeClr val="bg1"/>
                </a:solidFill>
              </a:rPr>
              <a:t>System</a:t>
            </a:r>
          </a:p>
        </p:txBody>
      </p:sp>
      <p:pic>
        <p:nvPicPr>
          <p:cNvPr id="13" name="Picture 12"/>
          <p:cNvPicPr>
            <a:picLocks noChangeAspect="1"/>
          </p:cNvPicPr>
          <p:nvPr/>
        </p:nvPicPr>
        <p:blipFill>
          <a:blip r:embed="rId4"/>
          <a:stretch>
            <a:fillRect/>
          </a:stretch>
        </p:blipFill>
        <p:spPr>
          <a:xfrm>
            <a:off x="6862662" y="2895600"/>
            <a:ext cx="376338" cy="376338"/>
          </a:xfrm>
          <a:prstGeom prst="rect">
            <a:avLst/>
          </a:prstGeom>
        </p:spPr>
      </p:pic>
      <p:sp>
        <p:nvSpPr>
          <p:cNvPr id="14" name="Freeform 13"/>
          <p:cNvSpPr/>
          <p:nvPr/>
        </p:nvSpPr>
        <p:spPr>
          <a:xfrm>
            <a:off x="6365031" y="3431835"/>
            <a:ext cx="1331169"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2903821" y="3048000"/>
            <a:ext cx="829979"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p:cNvPicPr>
            <a:picLocks noChangeAspect="1"/>
          </p:cNvPicPr>
          <p:nvPr/>
        </p:nvPicPr>
        <p:blipFill>
          <a:blip r:embed="rId5">
            <a:clrChange>
              <a:clrFrom>
                <a:srgbClr val="FFFFFF"/>
              </a:clrFrom>
              <a:clrTo>
                <a:srgbClr val="FFFFFF">
                  <a:alpha val="0"/>
                </a:srgbClr>
              </a:clrTo>
            </a:clrChange>
          </a:blip>
          <a:stretch>
            <a:fillRect/>
          </a:stretch>
        </p:blipFill>
        <p:spPr>
          <a:xfrm flipH="1">
            <a:off x="5586179" y="4674751"/>
            <a:ext cx="904595" cy="1350862"/>
          </a:xfrm>
          <a:prstGeom prst="rect">
            <a:avLst/>
          </a:prstGeom>
        </p:spPr>
      </p:pic>
      <p:sp>
        <p:nvSpPr>
          <p:cNvPr id="18" name="Text Box 4"/>
          <p:cNvSpPr txBox="1">
            <a:spLocks noChangeArrowheads="1"/>
          </p:cNvSpPr>
          <p:nvPr/>
        </p:nvSpPr>
        <p:spPr bwMode="auto">
          <a:xfrm>
            <a:off x="6185974" y="4857550"/>
            <a:ext cx="12954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6000" dirty="0"/>
              <a:t>?</a:t>
            </a:r>
          </a:p>
        </p:txBody>
      </p:sp>
      <p:pic>
        <p:nvPicPr>
          <p:cNvPr id="19" name="Picture 18"/>
          <p:cNvPicPr>
            <a:picLocks noChangeAspect="1"/>
          </p:cNvPicPr>
          <p:nvPr/>
        </p:nvPicPr>
        <p:blipFill>
          <a:blip r:embed="rId6"/>
          <a:stretch>
            <a:fillRect/>
          </a:stretch>
        </p:blipFill>
        <p:spPr>
          <a:xfrm>
            <a:off x="304800" y="2730500"/>
            <a:ext cx="2540000" cy="1384300"/>
          </a:xfrm>
          <a:prstGeom prst="rect">
            <a:avLst/>
          </a:prstGeom>
        </p:spPr>
      </p:pic>
      <p:sp>
        <p:nvSpPr>
          <p:cNvPr id="20" name="Text Box 4"/>
          <p:cNvSpPr txBox="1">
            <a:spLocks noChangeArrowheads="1"/>
          </p:cNvSpPr>
          <p:nvPr/>
        </p:nvSpPr>
        <p:spPr bwMode="auto">
          <a:xfrm>
            <a:off x="457200" y="4304882"/>
            <a:ext cx="198370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Interlocutor A</a:t>
            </a:r>
          </a:p>
        </p:txBody>
      </p:sp>
      <p:sp>
        <p:nvSpPr>
          <p:cNvPr id="21" name="Freeform 20">
            <a:extLst>
              <a:ext uri="{FF2B5EF4-FFF2-40B4-BE49-F238E27FC236}">
                <a16:creationId xmlns:a16="http://schemas.microsoft.com/office/drawing/2014/main" id="{E024771D-800E-124F-A664-A25EF632E3C7}"/>
              </a:ext>
            </a:extLst>
          </p:cNvPr>
          <p:cNvSpPr/>
          <p:nvPr/>
        </p:nvSpPr>
        <p:spPr>
          <a:xfrm flipH="1">
            <a:off x="6410605" y="3631225"/>
            <a:ext cx="1228986"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584D08A4-EC02-064B-872E-DEDDB9BF107F}"/>
              </a:ext>
            </a:extLst>
          </p:cNvPr>
          <p:cNvSpPr/>
          <p:nvPr/>
        </p:nvSpPr>
        <p:spPr>
          <a:xfrm flipH="1">
            <a:off x="3001071" y="3961422"/>
            <a:ext cx="504129" cy="77178"/>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07D11265-6CBC-EA4D-AD3F-87F7EAFC5564}"/>
              </a:ext>
            </a:extLst>
          </p:cNvPr>
          <p:cNvPicPr>
            <a:picLocks noChangeAspect="1"/>
          </p:cNvPicPr>
          <p:nvPr/>
        </p:nvPicPr>
        <p:blipFill>
          <a:blip r:embed="rId4"/>
          <a:stretch>
            <a:fillRect/>
          </a:stretch>
        </p:blipFill>
        <p:spPr>
          <a:xfrm>
            <a:off x="3161328" y="3472252"/>
            <a:ext cx="376338" cy="376338"/>
          </a:xfrm>
          <a:prstGeom prst="rect">
            <a:avLst/>
          </a:prstGeom>
        </p:spPr>
      </p:pic>
      <p:sp>
        <p:nvSpPr>
          <p:cNvPr id="3" name="Date Placeholder 2">
            <a:extLst>
              <a:ext uri="{FF2B5EF4-FFF2-40B4-BE49-F238E27FC236}">
                <a16:creationId xmlns:a16="http://schemas.microsoft.com/office/drawing/2014/main" id="{CACAADED-BE26-864F-9A39-6568EC02E821}"/>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4DDECB2-9227-CF46-B4DE-0A5D87E3A6D1}"/>
              </a:ext>
            </a:extLst>
          </p:cNvPr>
          <p:cNvSpPr>
            <a:spLocks noGrp="1"/>
          </p:cNvSpPr>
          <p:nvPr>
            <p:ph type="sldNum" sz="quarter" idx="12"/>
          </p:nvPr>
        </p:nvSpPr>
        <p:spPr/>
        <p:txBody>
          <a:bodyPr/>
          <a:lstStyle/>
          <a:p>
            <a:fld id="{BAFC06C6-5388-EF48-9B75-F2C2BBFC0E68}" type="slidenum">
              <a:rPr lang="en-US" smtClean="0"/>
              <a:t>37</a:t>
            </a:fld>
            <a:endParaRPr lang="en-US" dirty="0"/>
          </a:p>
        </p:txBody>
      </p:sp>
    </p:spTree>
    <p:extLst>
      <p:ext uri="{BB962C8B-B14F-4D97-AF65-F5344CB8AC3E}">
        <p14:creationId xmlns:p14="http://schemas.microsoft.com/office/powerpoint/2010/main" val="2245160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D903-6FFF-614F-A1F9-D3B6F8BAEC09}"/>
              </a:ext>
            </a:extLst>
          </p:cNvPr>
          <p:cNvSpPr>
            <a:spLocks noGrp="1"/>
          </p:cNvSpPr>
          <p:nvPr>
            <p:ph type="title"/>
          </p:nvPr>
        </p:nvSpPr>
        <p:spPr/>
        <p:txBody>
          <a:bodyPr/>
          <a:lstStyle/>
          <a:p>
            <a:r>
              <a:rPr lang="en-US" dirty="0" err="1"/>
              <a:t>Tipos</a:t>
            </a:r>
            <a:r>
              <a:rPr lang="en-US" dirty="0"/>
              <a:t> de </a:t>
            </a:r>
            <a:r>
              <a:rPr lang="en-US" dirty="0" err="1"/>
              <a:t>anonimato</a:t>
            </a:r>
            <a:endParaRPr lang="en-US" dirty="0"/>
          </a:p>
        </p:txBody>
      </p:sp>
      <p:sp>
        <p:nvSpPr>
          <p:cNvPr id="4" name="Footer Placeholder 3">
            <a:extLst>
              <a:ext uri="{FF2B5EF4-FFF2-40B4-BE49-F238E27FC236}">
                <a16:creationId xmlns:a16="http://schemas.microsoft.com/office/drawing/2014/main" id="{0FEEABD3-D016-954D-B729-537B66BFB258}"/>
              </a:ext>
            </a:extLst>
          </p:cNvPr>
          <p:cNvSpPr>
            <a:spLocks noGrp="1"/>
          </p:cNvSpPr>
          <p:nvPr>
            <p:ph type="ftr" sz="quarter" idx="11"/>
          </p:nvPr>
        </p:nvSpPr>
        <p:spPr/>
        <p:txBody>
          <a:bodyPr/>
          <a:lstStyle/>
          <a:p>
            <a:r>
              <a:rPr lang="en-US"/>
              <a:t>Cibercrime - Nuno Santos</a:t>
            </a:r>
            <a:endParaRPr lang="en-US" dirty="0"/>
          </a:p>
        </p:txBody>
      </p:sp>
      <p:sp>
        <p:nvSpPr>
          <p:cNvPr id="6" name="Content Placeholder 5">
            <a:extLst>
              <a:ext uri="{FF2B5EF4-FFF2-40B4-BE49-F238E27FC236}">
                <a16:creationId xmlns:a16="http://schemas.microsoft.com/office/drawing/2014/main" id="{6116893B-D030-A641-BDA1-A9C05EF49B38}"/>
              </a:ext>
            </a:extLst>
          </p:cNvPr>
          <p:cNvSpPr>
            <a:spLocks noGrp="1"/>
          </p:cNvSpPr>
          <p:nvPr>
            <p:ph sz="quarter" idx="1"/>
          </p:nvPr>
        </p:nvSpPr>
        <p:spPr/>
        <p:txBody>
          <a:bodyPr>
            <a:normAutofit/>
          </a:bodyPr>
          <a:lstStyle/>
          <a:p>
            <a:r>
              <a:rPr lang="en-US" b="1" dirty="0" err="1"/>
              <a:t>Anonimato</a:t>
            </a:r>
            <a:r>
              <a:rPr lang="en-US" b="1" dirty="0"/>
              <a:t> do </a:t>
            </a:r>
            <a:r>
              <a:rPr lang="en-US" b="1" dirty="0" err="1"/>
              <a:t>remetente</a:t>
            </a:r>
            <a:endParaRPr lang="en-US" b="1" dirty="0"/>
          </a:p>
          <a:p>
            <a:pPr lvl="1"/>
            <a:r>
              <a:rPr lang="en-US" dirty="0" err="1"/>
              <a:t>Não</a:t>
            </a:r>
            <a:r>
              <a:rPr lang="en-US" dirty="0"/>
              <a:t> se </a:t>
            </a:r>
            <a:r>
              <a:rPr lang="en-US" dirty="0" err="1"/>
              <a:t>consegue</a:t>
            </a:r>
            <a:r>
              <a:rPr lang="en-US" dirty="0"/>
              <a:t> </a:t>
            </a:r>
            <a:r>
              <a:rPr lang="en-US" dirty="0" err="1"/>
              <a:t>dizer</a:t>
            </a:r>
            <a:r>
              <a:rPr lang="en-US" dirty="0"/>
              <a:t> </a:t>
            </a:r>
            <a:r>
              <a:rPr lang="en-US" dirty="0" err="1"/>
              <a:t>quem</a:t>
            </a:r>
            <a:r>
              <a:rPr lang="en-US" dirty="0"/>
              <a:t> </a:t>
            </a:r>
            <a:r>
              <a:rPr lang="en-US" dirty="0" err="1"/>
              <a:t>enviou</a:t>
            </a:r>
            <a:r>
              <a:rPr lang="en-US" dirty="0"/>
              <a:t> a </a:t>
            </a:r>
            <a:r>
              <a:rPr lang="en-US" dirty="0" err="1"/>
              <a:t>mensagem</a:t>
            </a:r>
            <a:endParaRPr lang="en-US" dirty="0"/>
          </a:p>
          <a:p>
            <a:pPr lvl="1"/>
            <a:endParaRPr lang="en-US" dirty="0"/>
          </a:p>
          <a:p>
            <a:pPr lvl="1"/>
            <a:endParaRPr lang="en-US" dirty="0"/>
          </a:p>
          <a:p>
            <a:r>
              <a:rPr lang="en-US" b="1" dirty="0" err="1"/>
              <a:t>Anonimato</a:t>
            </a:r>
            <a:r>
              <a:rPr lang="en-US" b="1" dirty="0"/>
              <a:t> do </a:t>
            </a:r>
            <a:r>
              <a:rPr lang="en-US" b="1" dirty="0" err="1"/>
              <a:t>destinatário</a:t>
            </a:r>
            <a:endParaRPr lang="en-US" b="1" dirty="0"/>
          </a:p>
          <a:p>
            <a:pPr lvl="1"/>
            <a:r>
              <a:rPr lang="en-US" dirty="0" err="1"/>
              <a:t>Não</a:t>
            </a:r>
            <a:r>
              <a:rPr lang="en-US" dirty="0"/>
              <a:t> se </a:t>
            </a:r>
            <a:r>
              <a:rPr lang="en-US" dirty="0" err="1"/>
              <a:t>consegue</a:t>
            </a:r>
            <a:r>
              <a:rPr lang="en-US" dirty="0"/>
              <a:t> </a:t>
            </a:r>
            <a:r>
              <a:rPr lang="en-US" dirty="0" err="1"/>
              <a:t>dizer</a:t>
            </a:r>
            <a:r>
              <a:rPr lang="en-US" dirty="0"/>
              <a:t> </a:t>
            </a:r>
            <a:r>
              <a:rPr lang="en-US" dirty="0" err="1"/>
              <a:t>quem</a:t>
            </a:r>
            <a:r>
              <a:rPr lang="en-US" dirty="0"/>
              <a:t> </a:t>
            </a:r>
            <a:r>
              <a:rPr lang="en-US" dirty="0" err="1"/>
              <a:t>recebeu</a:t>
            </a:r>
            <a:r>
              <a:rPr lang="en-US" dirty="0"/>
              <a:t> a </a:t>
            </a:r>
            <a:r>
              <a:rPr lang="en-US" dirty="0" err="1"/>
              <a:t>mensagem</a:t>
            </a:r>
            <a:endParaRPr lang="en-US" dirty="0"/>
          </a:p>
          <a:p>
            <a:pPr lvl="1"/>
            <a:endParaRPr lang="en-US" dirty="0"/>
          </a:p>
          <a:p>
            <a:pPr lvl="1"/>
            <a:endParaRPr lang="en-US" dirty="0"/>
          </a:p>
          <a:p>
            <a:r>
              <a:rPr lang="en-US" b="1" dirty="0" err="1"/>
              <a:t>Anonimato</a:t>
            </a:r>
            <a:r>
              <a:rPr lang="en-US" b="1" dirty="0"/>
              <a:t> do </a:t>
            </a:r>
            <a:r>
              <a:rPr lang="en-US" b="1" dirty="0" err="1"/>
              <a:t>remetente</a:t>
            </a:r>
            <a:r>
              <a:rPr lang="en-US" b="1" dirty="0"/>
              <a:t> e </a:t>
            </a:r>
            <a:r>
              <a:rPr lang="en-US" b="1" dirty="0" err="1"/>
              <a:t>destinatário</a:t>
            </a:r>
            <a:endParaRPr lang="en-US" b="1" dirty="0"/>
          </a:p>
          <a:p>
            <a:pPr lvl="1"/>
            <a:r>
              <a:rPr lang="en-US" dirty="0" err="1"/>
              <a:t>Não</a:t>
            </a:r>
            <a:r>
              <a:rPr lang="en-US" dirty="0"/>
              <a:t> se </a:t>
            </a:r>
            <a:r>
              <a:rPr lang="en-US" dirty="0" err="1"/>
              <a:t>consegue</a:t>
            </a:r>
            <a:r>
              <a:rPr lang="en-US" dirty="0"/>
              <a:t> </a:t>
            </a:r>
            <a:r>
              <a:rPr lang="en-US" dirty="0" err="1"/>
              <a:t>dizer</a:t>
            </a:r>
            <a:r>
              <a:rPr lang="en-US" dirty="0"/>
              <a:t> se A e B </a:t>
            </a:r>
            <a:r>
              <a:rPr lang="en-US" dirty="0" err="1"/>
              <a:t>são</a:t>
            </a:r>
            <a:r>
              <a:rPr lang="en-US" dirty="0"/>
              <a:t> o </a:t>
            </a:r>
            <a:r>
              <a:rPr lang="en-US" dirty="0" err="1"/>
              <a:t>remetente</a:t>
            </a:r>
            <a:r>
              <a:rPr lang="en-US" dirty="0"/>
              <a:t> e </a:t>
            </a:r>
            <a:r>
              <a:rPr lang="en-US" dirty="0" err="1"/>
              <a:t>destinatário</a:t>
            </a:r>
            <a:r>
              <a:rPr lang="en-US" dirty="0"/>
              <a:t> da </a:t>
            </a:r>
            <a:r>
              <a:rPr lang="en-US" dirty="0" err="1"/>
              <a:t>mensagem</a:t>
            </a:r>
            <a:endParaRPr lang="en-US" dirty="0"/>
          </a:p>
        </p:txBody>
      </p:sp>
      <p:sp>
        <p:nvSpPr>
          <p:cNvPr id="3" name="Date Placeholder 2">
            <a:extLst>
              <a:ext uri="{FF2B5EF4-FFF2-40B4-BE49-F238E27FC236}">
                <a16:creationId xmlns:a16="http://schemas.microsoft.com/office/drawing/2014/main" id="{25E7F545-A60E-C147-A981-9CC912915CA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3F15006-4901-944D-A3E4-51CF002AD14E}"/>
              </a:ext>
            </a:extLst>
          </p:cNvPr>
          <p:cNvSpPr>
            <a:spLocks noGrp="1"/>
          </p:cNvSpPr>
          <p:nvPr>
            <p:ph type="sldNum" sz="quarter" idx="12"/>
          </p:nvPr>
        </p:nvSpPr>
        <p:spPr/>
        <p:txBody>
          <a:bodyPr/>
          <a:lstStyle/>
          <a:p>
            <a:fld id="{BAFC06C6-5388-EF48-9B75-F2C2BBFC0E68}" type="slidenum">
              <a:rPr lang="en-US" smtClean="0"/>
              <a:t>38</a:t>
            </a:fld>
            <a:endParaRPr lang="en-US" dirty="0"/>
          </a:p>
        </p:txBody>
      </p:sp>
    </p:spTree>
    <p:extLst>
      <p:ext uri="{BB962C8B-B14F-4D97-AF65-F5344CB8AC3E}">
        <p14:creationId xmlns:p14="http://schemas.microsoft.com/office/powerpoint/2010/main" val="3636625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Quantificar</a:t>
            </a:r>
            <a:r>
              <a:rPr lang="en-US" dirty="0"/>
              <a:t> o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5137150"/>
          </a:xfrm>
        </p:spPr>
        <p:txBody>
          <a:bodyPr>
            <a:normAutofit/>
          </a:bodyPr>
          <a:lstStyle/>
          <a:p>
            <a:r>
              <a:rPr lang="en-US" dirty="0"/>
              <a:t>Como </a:t>
            </a:r>
            <a:r>
              <a:rPr lang="en-US" dirty="0" err="1"/>
              <a:t>quantificar</a:t>
            </a:r>
            <a:r>
              <a:rPr lang="en-US" dirty="0"/>
              <a:t> o </a:t>
            </a:r>
            <a:r>
              <a:rPr lang="en-US" dirty="0" err="1"/>
              <a:t>quão</a:t>
            </a:r>
            <a:r>
              <a:rPr lang="en-US" dirty="0"/>
              <a:t> </a:t>
            </a:r>
            <a:r>
              <a:rPr lang="en-US" dirty="0" err="1"/>
              <a:t>anónimos</a:t>
            </a:r>
            <a:r>
              <a:rPr lang="en-US" dirty="0"/>
              <a:t> </a:t>
            </a:r>
            <a:r>
              <a:rPr lang="en-US" dirty="0" err="1"/>
              <a:t>estamos</a:t>
            </a:r>
            <a:r>
              <a:rPr lang="en-US" dirty="0"/>
              <a:t>?</a:t>
            </a:r>
          </a:p>
          <a:p>
            <a:pPr lvl="1"/>
            <a:r>
              <a:rPr lang="en-US" b="1" dirty="0"/>
              <a:t>Conjuntos de </a:t>
            </a:r>
            <a:r>
              <a:rPr lang="en-US" b="1" dirty="0" err="1"/>
              <a:t>anonimato</a:t>
            </a:r>
            <a:endParaRPr lang="en-US" b="1" dirty="0"/>
          </a:p>
          <a:p>
            <a:endParaRPr lang="en-US" dirty="0"/>
          </a:p>
          <a:p>
            <a:endParaRPr lang="en-US" dirty="0"/>
          </a:p>
          <a:p>
            <a:endParaRPr lang="en-US" dirty="0"/>
          </a:p>
          <a:p>
            <a:endParaRPr lang="en-US" dirty="0"/>
          </a:p>
          <a:p>
            <a:endParaRPr lang="en-US" dirty="0"/>
          </a:p>
          <a:p>
            <a:endParaRPr lang="en-US" dirty="0"/>
          </a:p>
          <a:p>
            <a:endParaRPr lang="en-US" dirty="0"/>
          </a:p>
          <a:p>
            <a:r>
              <a:rPr lang="en-US" dirty="0" err="1"/>
              <a:t>Quanto</a:t>
            </a:r>
            <a:r>
              <a:rPr lang="en-US" dirty="0"/>
              <a:t> </a:t>
            </a:r>
            <a:r>
              <a:rPr lang="en-US" dirty="0" err="1"/>
              <a:t>maior</a:t>
            </a:r>
            <a:r>
              <a:rPr lang="en-US" dirty="0"/>
              <a:t> o conjunto = </a:t>
            </a:r>
            <a:r>
              <a:rPr lang="en-US" dirty="0" err="1"/>
              <a:t>mais</a:t>
            </a:r>
            <a:r>
              <a:rPr lang="en-US" dirty="0"/>
              <a:t> forte o </a:t>
            </a:r>
            <a:r>
              <a:rPr lang="en-US" dirty="0" err="1"/>
              <a:t>anonimato</a:t>
            </a:r>
            <a:endParaRPr lang="en-US" b="1" dirty="0"/>
          </a:p>
        </p:txBody>
      </p:sp>
      <p:pic>
        <p:nvPicPr>
          <p:cNvPr id="8" name="Picture 3" descr="D:\Classes\5700\assets\Email-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2080" y="4669614"/>
            <a:ext cx="888052" cy="88805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 name="Group 8"/>
          <p:cNvGrpSpPr/>
          <p:nvPr/>
        </p:nvGrpSpPr>
        <p:grpSpPr>
          <a:xfrm flipH="1">
            <a:off x="4951287" y="4603559"/>
            <a:ext cx="2691457" cy="954107"/>
            <a:chOff x="1219200" y="4876799"/>
            <a:chExt cx="5181605" cy="1384995"/>
          </a:xfrm>
        </p:grpSpPr>
        <p:sp>
          <p:nvSpPr>
            <p:cNvPr id="10" name="Rectangular Callout 9"/>
            <p:cNvSpPr/>
            <p:nvPr/>
          </p:nvSpPr>
          <p:spPr>
            <a:xfrm>
              <a:off x="1219200" y="4876799"/>
              <a:ext cx="5181601" cy="1384995"/>
            </a:xfrm>
            <a:prstGeom prst="wedgeRectCallout">
              <a:avLst>
                <a:gd name="adj1" fmla="val 62523"/>
                <a:gd name="adj2" fmla="val -6243"/>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 name="TextBox 10"/>
            <p:cNvSpPr txBox="1"/>
            <p:nvPr/>
          </p:nvSpPr>
          <p:spPr>
            <a:xfrm>
              <a:off x="1219204" y="4876799"/>
              <a:ext cx="5181601" cy="138499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Quem</a:t>
              </a:r>
              <a:r>
                <a:rPr kumimoji="0" lang="en-US" sz="2800" b="0" i="0" u="none" strike="noStrike" kern="0" cap="none" spc="0" normalizeH="0" baseline="0" noProof="0" dirty="0">
                  <a:ln>
                    <a:noFill/>
                  </a:ln>
                  <a:solidFill>
                    <a:sysClr val="window" lastClr="FFFFFF"/>
                  </a:solidFill>
                  <a:effectLst/>
                  <a:uLnTx/>
                  <a:uFillTx/>
                </a:rPr>
                <a:t> </a:t>
              </a:r>
              <a:r>
                <a:rPr kumimoji="0" lang="en-US" sz="2800" b="0" i="0" u="none" strike="noStrike" kern="0" cap="none" spc="0" normalizeH="0" baseline="0" noProof="0" dirty="0" err="1">
                  <a:ln>
                    <a:noFill/>
                  </a:ln>
                  <a:solidFill>
                    <a:sysClr val="window" lastClr="FFFFFF"/>
                  </a:solidFill>
                  <a:effectLst/>
                  <a:uLnTx/>
                  <a:uFillTx/>
                </a:rPr>
                <a:t>enviou</a:t>
              </a:r>
              <a:r>
                <a:rPr kumimoji="0" lang="en-US" sz="2800" b="0" i="0" u="none" strike="noStrike" kern="0" cap="none" spc="0" normalizeH="0" baseline="0" noProof="0" dirty="0">
                  <a:ln>
                    <a:noFill/>
                  </a:ln>
                  <a:solidFill>
                    <a:sysClr val="window" lastClr="FFFFFF"/>
                  </a:solidFill>
                  <a:effectLst/>
                  <a:uLnTx/>
                  <a:uFillTx/>
                </a:rPr>
                <a:t> </a:t>
              </a:r>
              <a:r>
                <a:rPr kumimoji="0" lang="en-US" sz="2800" b="0" i="0" u="none" strike="noStrike" kern="0" cap="none" spc="0" normalizeH="0" baseline="0" noProof="0" dirty="0" err="1">
                  <a:ln>
                    <a:noFill/>
                  </a:ln>
                  <a:solidFill>
                    <a:sysClr val="window" lastClr="FFFFFF"/>
                  </a:solidFill>
                  <a:effectLst/>
                  <a:uLnTx/>
                  <a:uFillTx/>
                </a:rPr>
                <a:t>esta</a:t>
              </a:r>
              <a:r>
                <a:rPr kumimoji="0" lang="en-US" sz="2800" b="0" i="0" u="none" strike="noStrike" kern="0" cap="none" spc="0" normalizeH="0" baseline="0" noProof="0" dirty="0">
                  <a:ln>
                    <a:noFill/>
                  </a:ln>
                  <a:solidFill>
                    <a:sysClr val="window" lastClr="FFFFFF"/>
                  </a:solidFill>
                  <a:effectLst/>
                  <a:uLnTx/>
                  <a:uFillTx/>
                </a:rPr>
                <a:t> </a:t>
              </a:r>
              <a:r>
                <a:rPr kumimoji="0" lang="en-US" sz="2800" b="0" i="0" u="none" strike="noStrike" kern="0" cap="none" spc="0" normalizeH="0" baseline="0" noProof="0" dirty="0" err="1">
                  <a:ln>
                    <a:noFill/>
                  </a:ln>
                  <a:solidFill>
                    <a:sysClr val="window" lastClr="FFFFFF"/>
                  </a:solidFill>
                  <a:effectLst/>
                  <a:uLnTx/>
                  <a:uFillTx/>
                </a:rPr>
                <a:t>mensagem</a:t>
              </a:r>
              <a:r>
                <a:rPr kumimoji="0" lang="en-US" sz="2800" b="0" i="0" u="none" strike="noStrike" kern="0" cap="none" spc="0" normalizeH="0" baseline="0" noProof="0" dirty="0">
                  <a:ln>
                    <a:noFill/>
                  </a:ln>
                  <a:solidFill>
                    <a:sysClr val="window" lastClr="FFFFFF"/>
                  </a:solidFill>
                  <a:effectLst/>
                  <a:uLnTx/>
                  <a:uFillTx/>
                </a:rPr>
                <a:t>?</a:t>
              </a:r>
            </a:p>
          </p:txBody>
        </p:sp>
      </p:grpSp>
      <p:sp>
        <p:nvSpPr>
          <p:cNvPr id="12" name="Rounded Rectangle 11"/>
          <p:cNvSpPr/>
          <p:nvPr/>
        </p:nvSpPr>
        <p:spPr>
          <a:xfrm>
            <a:off x="168320" y="2362200"/>
            <a:ext cx="8839200" cy="1856096"/>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3" name="TextBox 12"/>
          <p:cNvSpPr txBox="1"/>
          <p:nvPr/>
        </p:nvSpPr>
        <p:spPr>
          <a:xfrm>
            <a:off x="2539418" y="2286000"/>
            <a:ext cx="4623382" cy="461665"/>
          </a:xfrm>
          <a:prstGeom prst="rect">
            <a:avLst/>
          </a:prstGeom>
          <a:noFill/>
        </p:spPr>
        <p:txBody>
          <a:bodyPr wrap="none" rtlCol="0">
            <a:spAutoFit/>
          </a:bodyPr>
          <a:lstStyle/>
          <a:p>
            <a:r>
              <a:rPr lang="en-US" sz="2400" dirty="0" err="1"/>
              <a:t>Suspeitos</a:t>
            </a:r>
            <a:r>
              <a:rPr lang="en-US" sz="2400" dirty="0"/>
              <a:t> (Conjunto de </a:t>
            </a:r>
            <a:r>
              <a:rPr lang="en-US" sz="2400" dirty="0" err="1"/>
              <a:t>anonimato</a:t>
            </a:r>
            <a:r>
              <a:rPr lang="en-US" sz="2400" dirty="0"/>
              <a:t>)</a:t>
            </a:r>
          </a:p>
        </p:txBody>
      </p:sp>
      <p:pic>
        <p:nvPicPr>
          <p:cNvPr id="14" name="Picture 4" descr="D:\Classes\5700\assets\User Coat Red-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179" y="248905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6" descr="D:\Pictures\soft-scraps icons\User Coat Green-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898" y="2593033"/>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8" descr="D:\Pictures\soft-scraps icons\User Administrator Green-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1459" y="248905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1" descr="D:\Pictures\soft-scraps icons\User Executive Green-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6971" y="275680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2" descr="D:\Pictures\soft-scraps icons\User Executive Red-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8119" y="2756809"/>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3" descr="D:\Pictures\soft-scraps icons\User Preppy Blue-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24395" y="275680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4" descr="D:\Pictures\soft-scraps icons\User Preppy Green-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21661"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15" descr="D:\Pictures\soft-scraps icons\User Preppy Red-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20992"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5" descr="D:\Classes\5700\assets\User Coat Blue-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8765"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10" descr="D:\Pictures\soft-scraps icons\User Executive Blue-0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51289" y="309747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9" descr="D:\Pictures\soft-scraps icons\User Administrator Red-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97014"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7" descr="D:\Pictures\soft-scraps icons\User Administrator Blue-0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94162" y="3097476"/>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5"/>
          <p:cNvPicPr>
            <a:picLocks noChangeAspect="1"/>
          </p:cNvPicPr>
          <p:nvPr/>
        </p:nvPicPr>
        <p:blipFill>
          <a:blip r:embed="rId15">
            <a:clrChange>
              <a:clrFrom>
                <a:srgbClr val="FFFFFF"/>
              </a:clrFrom>
              <a:clrTo>
                <a:srgbClr val="FFFFFF">
                  <a:alpha val="0"/>
                </a:srgbClr>
              </a:clrTo>
            </a:clrChange>
          </a:blip>
          <a:stretch>
            <a:fillRect/>
          </a:stretch>
        </p:blipFill>
        <p:spPr>
          <a:xfrm flipH="1">
            <a:off x="3505200" y="4343400"/>
            <a:ext cx="904595" cy="1350862"/>
          </a:xfrm>
          <a:prstGeom prst="rect">
            <a:avLst/>
          </a:prstGeom>
        </p:spPr>
      </p:pic>
      <p:sp>
        <p:nvSpPr>
          <p:cNvPr id="3" name="Date Placeholder 2">
            <a:extLst>
              <a:ext uri="{FF2B5EF4-FFF2-40B4-BE49-F238E27FC236}">
                <a16:creationId xmlns:a16="http://schemas.microsoft.com/office/drawing/2014/main" id="{EB7681EF-3D4F-4345-B96D-BB3FE7D87BA7}"/>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D598728-B9A1-E543-9DF8-63449A9C466E}"/>
              </a:ext>
            </a:extLst>
          </p:cNvPr>
          <p:cNvSpPr>
            <a:spLocks noGrp="1"/>
          </p:cNvSpPr>
          <p:nvPr>
            <p:ph type="sldNum" sz="quarter" idx="12"/>
          </p:nvPr>
        </p:nvSpPr>
        <p:spPr/>
        <p:txBody>
          <a:bodyPr/>
          <a:lstStyle/>
          <a:p>
            <a:fld id="{BAFC06C6-5388-EF48-9B75-F2C2BBFC0E68}" type="slidenum">
              <a:rPr lang="en-US" smtClean="0"/>
              <a:t>39</a:t>
            </a:fld>
            <a:endParaRPr lang="en-US" dirty="0"/>
          </a:p>
        </p:txBody>
      </p:sp>
    </p:spTree>
    <p:extLst>
      <p:ext uri="{BB962C8B-B14F-4D97-AF65-F5344CB8AC3E}">
        <p14:creationId xmlns:p14="http://schemas.microsoft.com/office/powerpoint/2010/main" val="226415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Cibercrime</a:t>
            </a:r>
            <a:r>
              <a:rPr lang="en-US" dirty="0"/>
              <a:t> in Portugal: Lei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pt-BR" dirty="0"/>
              <a:t>Lei n.º 109/2009, de 15 de Setembro</a:t>
            </a:r>
          </a:p>
          <a:p>
            <a:pPr lvl="1"/>
            <a:r>
              <a:rPr lang="en-US" dirty="0">
                <a:hlinkClick r:id="rId3"/>
              </a:rPr>
              <a:t>http://goo.gl/PTg2oj</a:t>
            </a:r>
            <a:endParaRPr lang="en-US" dirty="0"/>
          </a:p>
          <a:p>
            <a:pPr lvl="4"/>
            <a:endParaRPr lang="en-US" dirty="0"/>
          </a:p>
          <a:p>
            <a:endParaRPr lang="en-US" dirty="0"/>
          </a:p>
          <a:p>
            <a:r>
              <a:rPr lang="en-US" dirty="0"/>
              <a:t>CAPÍTULO II: </a:t>
            </a:r>
            <a:r>
              <a:rPr lang="en-US" dirty="0" err="1"/>
              <a:t>Disposições</a:t>
            </a:r>
            <a:r>
              <a:rPr lang="en-US" dirty="0"/>
              <a:t> </a:t>
            </a:r>
            <a:r>
              <a:rPr lang="en-US" dirty="0" err="1"/>
              <a:t>penais</a:t>
            </a:r>
            <a:r>
              <a:rPr lang="en-US" dirty="0"/>
              <a:t> </a:t>
            </a:r>
            <a:r>
              <a:rPr lang="en-US" dirty="0" err="1"/>
              <a:t>materiais</a:t>
            </a:r>
            <a:endParaRPr lang="en-US" dirty="0"/>
          </a:p>
          <a:p>
            <a:pPr lvl="1"/>
            <a:r>
              <a:rPr lang="en-US" dirty="0" err="1"/>
              <a:t>Artigo</a:t>
            </a:r>
            <a:r>
              <a:rPr lang="en-US" dirty="0"/>
              <a:t> 3.º: </a:t>
            </a:r>
            <a:r>
              <a:rPr lang="en-US" dirty="0" err="1"/>
              <a:t>Falsidade</a:t>
            </a:r>
            <a:r>
              <a:rPr lang="en-US" dirty="0"/>
              <a:t> </a:t>
            </a:r>
            <a:r>
              <a:rPr lang="en-US" dirty="0" err="1"/>
              <a:t>informática</a:t>
            </a:r>
            <a:endParaRPr lang="en-US" dirty="0"/>
          </a:p>
          <a:p>
            <a:pPr lvl="1"/>
            <a:r>
              <a:rPr lang="en-US" dirty="0" err="1"/>
              <a:t>Artigo</a:t>
            </a:r>
            <a:r>
              <a:rPr lang="en-US" dirty="0"/>
              <a:t> 4.º: </a:t>
            </a:r>
            <a:r>
              <a:rPr lang="en-US" dirty="0" err="1"/>
              <a:t>Dano</a:t>
            </a:r>
            <a:r>
              <a:rPr lang="en-US" dirty="0"/>
              <a:t> </a:t>
            </a:r>
            <a:r>
              <a:rPr lang="en-US" dirty="0" err="1"/>
              <a:t>relativo</a:t>
            </a:r>
            <a:r>
              <a:rPr lang="en-US" dirty="0"/>
              <a:t> a </a:t>
            </a:r>
            <a:r>
              <a:rPr lang="en-US" dirty="0" err="1"/>
              <a:t>programas</a:t>
            </a:r>
            <a:r>
              <a:rPr lang="en-US" dirty="0"/>
              <a:t> </a:t>
            </a:r>
            <a:r>
              <a:rPr lang="en-US" dirty="0" err="1"/>
              <a:t>ou</a:t>
            </a:r>
            <a:r>
              <a:rPr lang="en-US" dirty="0"/>
              <a:t> outros dados </a:t>
            </a:r>
            <a:r>
              <a:rPr lang="en-US" dirty="0" err="1"/>
              <a:t>informáticos</a:t>
            </a:r>
            <a:endParaRPr lang="en-US" dirty="0"/>
          </a:p>
          <a:p>
            <a:pPr lvl="1"/>
            <a:r>
              <a:rPr lang="en-US" dirty="0" err="1"/>
              <a:t>Artigo</a:t>
            </a:r>
            <a:r>
              <a:rPr lang="en-US" dirty="0"/>
              <a:t> 6.º: </a:t>
            </a:r>
            <a:r>
              <a:rPr lang="en-US" dirty="0" err="1"/>
              <a:t>Acesso</a:t>
            </a:r>
            <a:r>
              <a:rPr lang="en-US" dirty="0"/>
              <a:t> </a:t>
            </a:r>
            <a:r>
              <a:rPr lang="en-US" dirty="0" err="1"/>
              <a:t>ilegítimo</a:t>
            </a:r>
            <a:endParaRPr lang="en-US" dirty="0"/>
          </a:p>
          <a:p>
            <a:pPr lvl="1"/>
            <a:r>
              <a:rPr lang="en-US" dirty="0" err="1"/>
              <a:t>Artigo</a:t>
            </a:r>
            <a:r>
              <a:rPr lang="en-US" dirty="0"/>
              <a:t> 8.º: </a:t>
            </a:r>
            <a:r>
              <a:rPr lang="en-US" dirty="0" err="1"/>
              <a:t>Reprodução</a:t>
            </a:r>
            <a:r>
              <a:rPr lang="en-US" dirty="0"/>
              <a:t> </a:t>
            </a:r>
            <a:r>
              <a:rPr lang="en-US" dirty="0" err="1"/>
              <a:t>ilegítima</a:t>
            </a:r>
            <a:r>
              <a:rPr lang="en-US" dirty="0"/>
              <a:t> de </a:t>
            </a:r>
            <a:r>
              <a:rPr lang="en-US" dirty="0" err="1"/>
              <a:t>programa</a:t>
            </a:r>
            <a:r>
              <a:rPr lang="en-US" dirty="0"/>
              <a:t> </a:t>
            </a:r>
            <a:r>
              <a:rPr lang="en-US" dirty="0" err="1"/>
              <a:t>protegido</a:t>
            </a:r>
            <a:endParaRPr lang="en-US" dirty="0"/>
          </a:p>
        </p:txBody>
      </p:sp>
      <p:sp>
        <p:nvSpPr>
          <p:cNvPr id="3" name="Date Placeholder 2">
            <a:extLst>
              <a:ext uri="{FF2B5EF4-FFF2-40B4-BE49-F238E27FC236}">
                <a16:creationId xmlns:a16="http://schemas.microsoft.com/office/drawing/2014/main" id="{78DDE76C-CD21-3B4B-8519-D72ACDC5BF4C}"/>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0598489-F84E-624D-985C-0B5E4E090C67}"/>
              </a:ext>
            </a:extLst>
          </p:cNvPr>
          <p:cNvSpPr>
            <a:spLocks noGrp="1"/>
          </p:cNvSpPr>
          <p:nvPr>
            <p:ph type="sldNum" sz="quarter" idx="12"/>
          </p:nvPr>
        </p:nvSpPr>
        <p:spPr/>
        <p:txBody>
          <a:bodyPr/>
          <a:lstStyle/>
          <a:p>
            <a:fld id="{BAFC06C6-5388-EF48-9B75-F2C2BBFC0E68}" type="slidenum">
              <a:rPr lang="en-US" smtClean="0"/>
              <a:t>4</a:t>
            </a:fld>
            <a:endParaRPr lang="en-US" dirty="0"/>
          </a:p>
        </p:txBody>
      </p:sp>
    </p:spTree>
    <p:extLst>
      <p:ext uri="{BB962C8B-B14F-4D97-AF65-F5344CB8AC3E}">
        <p14:creationId xmlns:p14="http://schemas.microsoft.com/office/powerpoint/2010/main" val="3153756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a:t>
            </a:r>
            <a:r>
              <a:rPr lang="en-US" dirty="0" err="1"/>
              <a:t>em</a:t>
            </a:r>
            <a:r>
              <a:rPr lang="en-US" dirty="0"/>
              <a:t> que </a:t>
            </a:r>
            <a:r>
              <a:rPr lang="en-US" dirty="0" err="1"/>
              <a:t>não</a:t>
            </a:r>
            <a:r>
              <a:rPr lang="en-US" dirty="0"/>
              <a:t> </a:t>
            </a:r>
            <a:r>
              <a:rPr lang="en-US" dirty="0" err="1"/>
              <a:t>existe</a:t>
            </a:r>
            <a:r>
              <a:rPr lang="en-US" dirty="0"/>
              <a:t>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886200" y="3825240"/>
            <a:ext cx="4800600" cy="2270760"/>
          </a:xfrm>
        </p:spPr>
        <p:txBody>
          <a:bodyPr>
            <a:normAutofit lnSpcReduction="10000"/>
          </a:bodyPr>
          <a:lstStyle/>
          <a:p>
            <a:r>
              <a:rPr lang="en-US" dirty="0" err="1"/>
              <a:t>Conteúdo</a:t>
            </a:r>
            <a:r>
              <a:rPr lang="en-US" dirty="0"/>
              <a:t> </a:t>
            </a:r>
            <a:r>
              <a:rPr lang="en-US" dirty="0" err="1"/>
              <a:t>não</a:t>
            </a:r>
            <a:r>
              <a:rPr lang="en-US" dirty="0"/>
              <a:t> </a:t>
            </a:r>
            <a:r>
              <a:rPr lang="en-US" dirty="0" err="1"/>
              <a:t>observável</a:t>
            </a:r>
            <a:endParaRPr lang="en-US" dirty="0"/>
          </a:p>
          <a:p>
            <a:pPr lvl="1"/>
            <a:r>
              <a:rPr lang="en-US" dirty="0" err="1"/>
              <a:t>Devido</a:t>
            </a:r>
            <a:r>
              <a:rPr lang="en-US" dirty="0"/>
              <a:t> a </a:t>
            </a:r>
            <a:r>
              <a:rPr lang="en-US" dirty="0" err="1"/>
              <a:t>cifra</a:t>
            </a:r>
            <a:endParaRPr lang="en-US" dirty="0"/>
          </a:p>
          <a:p>
            <a:r>
              <a:rPr lang="en-US" dirty="0"/>
              <a:t>Mas </a:t>
            </a:r>
            <a:r>
              <a:rPr lang="en-US" dirty="0" err="1"/>
              <a:t>fonte</a:t>
            </a:r>
            <a:r>
              <a:rPr lang="en-US" dirty="0"/>
              <a:t> e </a:t>
            </a:r>
            <a:r>
              <a:rPr lang="en-US" dirty="0" err="1"/>
              <a:t>destinatário</a:t>
            </a:r>
            <a:r>
              <a:rPr lang="en-US" dirty="0"/>
              <a:t> </a:t>
            </a:r>
            <a:r>
              <a:rPr lang="en-US" dirty="0" err="1"/>
              <a:t>são</a:t>
            </a:r>
            <a:r>
              <a:rPr lang="en-US" dirty="0"/>
              <a:t> </a:t>
            </a:r>
            <a:r>
              <a:rPr lang="en-US" dirty="0" err="1"/>
              <a:t>imediatamente</a:t>
            </a:r>
            <a:r>
              <a:rPr lang="en-US" dirty="0"/>
              <a:t> </a:t>
            </a:r>
            <a:r>
              <a:rPr lang="en-US" dirty="0" err="1"/>
              <a:t>relacionados</a:t>
            </a:r>
            <a:endParaRPr lang="en-US" dirty="0"/>
          </a:p>
          <a:p>
            <a:pPr lvl="1"/>
            <a:r>
              <a:rPr lang="en-US" dirty="0" err="1">
                <a:solidFill>
                  <a:schemeClr val="accent1"/>
                </a:solidFill>
              </a:rPr>
              <a:t>Não</a:t>
            </a:r>
            <a:r>
              <a:rPr lang="en-US" dirty="0">
                <a:solidFill>
                  <a:schemeClr val="accent1"/>
                </a:solidFill>
              </a:rPr>
              <a:t> </a:t>
            </a:r>
            <a:r>
              <a:rPr lang="en-US" dirty="0" err="1">
                <a:solidFill>
                  <a:schemeClr val="accent1"/>
                </a:solidFill>
              </a:rPr>
              <a:t>há</a:t>
            </a:r>
            <a:r>
              <a:rPr lang="en-US" dirty="0">
                <a:solidFill>
                  <a:schemeClr val="accent1"/>
                </a:solidFill>
              </a:rPr>
              <a:t> </a:t>
            </a:r>
            <a:r>
              <a:rPr lang="en-US" dirty="0" err="1">
                <a:solidFill>
                  <a:schemeClr val="accent1"/>
                </a:solidFill>
              </a:rPr>
              <a:t>anonimato</a:t>
            </a:r>
            <a:r>
              <a:rPr lang="en-US" dirty="0">
                <a:solidFill>
                  <a:schemeClr val="accent1"/>
                </a:solidFill>
              </a:rPr>
              <a:t>!</a:t>
            </a:r>
          </a:p>
          <a:p>
            <a:endParaRPr lang="en-US" dirty="0"/>
          </a:p>
        </p:txBody>
      </p:sp>
      <p:sp>
        <p:nvSpPr>
          <p:cNvPr id="8" name="Left-Right Arrow 7"/>
          <p:cNvSpPr/>
          <p:nvPr/>
        </p:nvSpPr>
        <p:spPr>
          <a:xfrm>
            <a:off x="1473958" y="1784524"/>
            <a:ext cx="6387152" cy="1504580"/>
          </a:xfrm>
          <a:prstGeom prst="leftRightArrow">
            <a:avLst>
              <a:gd name="adj1" fmla="val 50000"/>
              <a:gd name="adj2" fmla="val 57257"/>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p:cNvSpPr/>
          <p:nvPr/>
        </p:nvSpPr>
        <p:spPr>
          <a:xfrm>
            <a:off x="1746913" y="2123348"/>
            <a:ext cx="5800300" cy="8529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r>
              <a:rPr lang="en-US" sz="2400" dirty="0" err="1"/>
              <a:t>Tráfego</a:t>
            </a:r>
            <a:r>
              <a:rPr lang="en-US" sz="2400" dirty="0"/>
              <a:t> </a:t>
            </a:r>
            <a:r>
              <a:rPr lang="en-US" sz="2400" dirty="0" err="1"/>
              <a:t>cifrado</a:t>
            </a:r>
            <a:r>
              <a:rPr lang="en-US" sz="2400" dirty="0"/>
              <a:t> (SSL)</a:t>
            </a:r>
          </a:p>
        </p:txBody>
      </p:sp>
      <p:pic>
        <p:nvPicPr>
          <p:cNvPr id="11" name="Picture 3" descr="D:\Pictures\soft-scraps icons\Lock Lock-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84295">
            <a:off x="2027547" y="2615829"/>
            <a:ext cx="812044" cy="812044"/>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entagon 11"/>
          <p:cNvSpPr/>
          <p:nvPr/>
        </p:nvSpPr>
        <p:spPr>
          <a:xfrm rot="5400000">
            <a:off x="2004508" y="2865545"/>
            <a:ext cx="2374711" cy="212669"/>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76200" y="1905000"/>
            <a:ext cx="1510748" cy="1207432"/>
          </a:xfrm>
          <a:prstGeom prst="rect">
            <a:avLst/>
          </a:prstGeom>
        </p:spPr>
      </p:pic>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7861300" y="1993900"/>
            <a:ext cx="1130300" cy="1130300"/>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blip>
          <a:stretch>
            <a:fillRect/>
          </a:stretch>
        </p:blipFill>
        <p:spPr>
          <a:xfrm flipH="1">
            <a:off x="2743200" y="4440338"/>
            <a:ext cx="904595" cy="1350862"/>
          </a:xfrm>
          <a:prstGeom prst="rect">
            <a:avLst/>
          </a:prstGeom>
        </p:spPr>
      </p:pic>
      <p:sp>
        <p:nvSpPr>
          <p:cNvPr id="3" name="Date Placeholder 2">
            <a:extLst>
              <a:ext uri="{FF2B5EF4-FFF2-40B4-BE49-F238E27FC236}">
                <a16:creationId xmlns:a16="http://schemas.microsoft.com/office/drawing/2014/main" id="{BC1AF767-958D-A84B-8F01-D1E6E9AF20D6}"/>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F6E5105-61BC-CA4F-B2BA-78094AD155F1}"/>
              </a:ext>
            </a:extLst>
          </p:cNvPr>
          <p:cNvSpPr>
            <a:spLocks noGrp="1"/>
          </p:cNvSpPr>
          <p:nvPr>
            <p:ph type="sldNum" sz="quarter" idx="12"/>
          </p:nvPr>
        </p:nvSpPr>
        <p:spPr/>
        <p:txBody>
          <a:bodyPr/>
          <a:lstStyle/>
          <a:p>
            <a:fld id="{BAFC06C6-5388-EF48-9B75-F2C2BBFC0E68}" type="slidenum">
              <a:rPr lang="en-US" smtClean="0"/>
              <a:t>40</a:t>
            </a:fld>
            <a:endParaRPr lang="en-US" dirty="0"/>
          </a:p>
        </p:txBody>
      </p:sp>
    </p:spTree>
    <p:extLst>
      <p:ext uri="{BB962C8B-B14F-4D97-AF65-F5344CB8AC3E}">
        <p14:creationId xmlns:p14="http://schemas.microsoft.com/office/powerpoint/2010/main" val="3498831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Abordagem</a:t>
            </a:r>
            <a:r>
              <a:rPr lang="en-US" dirty="0"/>
              <a:t> </a:t>
            </a:r>
            <a:r>
              <a:rPr lang="en-US" dirty="0" err="1"/>
              <a:t>básica</a:t>
            </a:r>
            <a:r>
              <a:rPr lang="en-US" dirty="0"/>
              <a:t>: Proxies de </a:t>
            </a:r>
            <a:r>
              <a:rPr lang="en-US" dirty="0" err="1"/>
              <a:t>anonimização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7" name="TextBox 46"/>
          <p:cNvSpPr txBox="1"/>
          <p:nvPr/>
        </p:nvSpPr>
        <p:spPr>
          <a:xfrm>
            <a:off x="152400" y="5112603"/>
            <a:ext cx="8763000" cy="830997"/>
          </a:xfrm>
          <a:prstGeom prst="rect">
            <a:avLst/>
          </a:prstGeom>
          <a:noFill/>
        </p:spPr>
        <p:txBody>
          <a:bodyPr wrap="square" rtlCol="0">
            <a:spAutoFit/>
          </a:bodyPr>
          <a:lstStyle/>
          <a:p>
            <a:pPr algn="ctr"/>
            <a:r>
              <a:rPr lang="en-US" sz="2400" dirty="0"/>
              <a:t>Web proxies </a:t>
            </a:r>
            <a:r>
              <a:rPr lang="en-US" sz="2400" dirty="0" err="1"/>
              <a:t>reencaminham</a:t>
            </a:r>
            <a:r>
              <a:rPr lang="en-US" sz="2400" dirty="0"/>
              <a:t> </a:t>
            </a:r>
            <a:r>
              <a:rPr lang="en-US" sz="2400" dirty="0" err="1"/>
              <a:t>tráfego</a:t>
            </a:r>
            <a:r>
              <a:rPr lang="en-US" sz="2400" dirty="0"/>
              <a:t> HTTPS traffic</a:t>
            </a:r>
          </a:p>
          <a:p>
            <a:pPr algn="ctr"/>
            <a:r>
              <a:rPr lang="en-US" sz="2400" dirty="0"/>
              <a:t>ex., </a:t>
            </a:r>
            <a:r>
              <a:rPr lang="en-US" sz="2400" dirty="0">
                <a:hlinkClick r:id="rId11"/>
              </a:rPr>
              <a:t>https://www.anonymizer.com</a:t>
            </a:r>
            <a:r>
              <a:rPr lang="en-US" sz="2400" dirty="0"/>
              <a:t>, </a:t>
            </a:r>
            <a:r>
              <a:rPr lang="en-US" sz="2400" dirty="0">
                <a:hlinkClick r:id="rId12"/>
              </a:rPr>
              <a:t>http://www.bind2.com/</a:t>
            </a:r>
            <a:endParaRPr lang="en-US" sz="2400" dirty="0"/>
          </a:p>
        </p:txBody>
      </p:sp>
      <p:sp>
        <p:nvSpPr>
          <p:cNvPr id="3" name="Date Placeholder 2">
            <a:extLst>
              <a:ext uri="{FF2B5EF4-FFF2-40B4-BE49-F238E27FC236}">
                <a16:creationId xmlns:a16="http://schemas.microsoft.com/office/drawing/2014/main" id="{3D57D808-7C3A-BD44-A77B-1E17A39916C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7E355CF-5D2C-5040-84A6-A56C4205717A}"/>
              </a:ext>
            </a:extLst>
          </p:cNvPr>
          <p:cNvSpPr>
            <a:spLocks noGrp="1"/>
          </p:cNvSpPr>
          <p:nvPr>
            <p:ph type="sldNum" sz="quarter" idx="12"/>
          </p:nvPr>
        </p:nvSpPr>
        <p:spPr/>
        <p:txBody>
          <a:bodyPr/>
          <a:lstStyle/>
          <a:p>
            <a:fld id="{BAFC06C6-5388-EF48-9B75-F2C2BBFC0E68}" type="slidenum">
              <a:rPr lang="en-US" smtClean="0"/>
              <a:t>41</a:t>
            </a:fld>
            <a:endParaRPr lang="en-US" dirty="0"/>
          </a:p>
        </p:txBody>
      </p:sp>
    </p:spTree>
    <p:extLst>
      <p:ext uri="{BB962C8B-B14F-4D97-AF65-F5344CB8AC3E}">
        <p14:creationId xmlns:p14="http://schemas.microsoft.com/office/powerpoint/2010/main" val="2587870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Investigação</a:t>
            </a:r>
            <a:r>
              <a:rPr lang="en-US" dirty="0"/>
              <a:t> de proxies de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9" name="Content Placeholder 3"/>
          <p:cNvSpPr txBox="1">
            <a:spLocks/>
          </p:cNvSpPr>
          <p:nvPr/>
        </p:nvSpPr>
        <p:spPr>
          <a:xfrm>
            <a:off x="6599237" y="4443412"/>
            <a:ext cx="2468563" cy="1804988"/>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Font typeface="Wingdings" charset="2"/>
              <a:buChar char="§"/>
              <a:defRPr/>
            </a:pPr>
            <a:r>
              <a:rPr lang="en-US" dirty="0">
                <a:latin typeface="Tw Cen MT"/>
                <a:cs typeface="Tw Cen MT"/>
              </a:rPr>
              <a:t>O </a:t>
            </a:r>
            <a:r>
              <a:rPr lang="en-US" dirty="0" err="1">
                <a:latin typeface="Tw Cen MT"/>
                <a:cs typeface="Tw Cen MT"/>
              </a:rPr>
              <a:t>destino</a:t>
            </a:r>
            <a:r>
              <a:rPr lang="en-US" dirty="0">
                <a:latin typeface="Tw Cen MT"/>
                <a:cs typeface="Tw Cen MT"/>
              </a:rPr>
              <a:t> </a:t>
            </a:r>
            <a:r>
              <a:rPr lang="en-US" dirty="0" err="1">
                <a:latin typeface="Tw Cen MT"/>
                <a:cs typeface="Tw Cen MT"/>
              </a:rPr>
              <a:t>é</a:t>
            </a:r>
            <a:r>
              <a:rPr lang="en-US" dirty="0">
                <a:latin typeface="Tw Cen MT"/>
                <a:cs typeface="Tw Cen MT"/>
              </a:rPr>
              <a:t> </a:t>
            </a:r>
            <a:r>
              <a:rPr lang="en-US" dirty="0" err="1">
                <a:latin typeface="Tw Cen MT"/>
                <a:cs typeface="Tw Cen MT"/>
              </a:rPr>
              <a:t>conhecido</a:t>
            </a:r>
            <a:endParaRPr lang="en-US" dirty="0">
              <a:latin typeface="Tw Cen MT"/>
              <a:cs typeface="Tw Cen MT"/>
            </a:endParaRPr>
          </a:p>
          <a:p>
            <a:pPr>
              <a:buFont typeface="Wingdings" charset="2"/>
              <a:buChar char="§"/>
              <a:defRPr/>
            </a:pPr>
            <a:r>
              <a:rPr lang="en-US" dirty="0" err="1">
                <a:solidFill>
                  <a:schemeClr val="accent1"/>
                </a:solidFill>
                <a:latin typeface="Tw Cen MT"/>
                <a:cs typeface="Tw Cen MT"/>
              </a:rPr>
              <a:t>Anonimato</a:t>
            </a:r>
            <a:r>
              <a:rPr lang="en-US" dirty="0">
                <a:solidFill>
                  <a:schemeClr val="accent1"/>
                </a:solidFill>
                <a:latin typeface="Tw Cen MT"/>
                <a:cs typeface="Tw Cen MT"/>
              </a:rPr>
              <a:t> do </a:t>
            </a:r>
            <a:r>
              <a:rPr lang="en-US" dirty="0" err="1">
                <a:solidFill>
                  <a:schemeClr val="accent1"/>
                </a:solidFill>
                <a:latin typeface="Tw Cen MT"/>
                <a:cs typeface="Tw Cen MT"/>
              </a:rPr>
              <a:t>remetente</a:t>
            </a:r>
            <a:endParaRPr lang="en-US" dirty="0">
              <a:solidFill>
                <a:schemeClr val="accent1"/>
              </a:solidFill>
              <a:latin typeface="Tw Cen MT"/>
              <a:cs typeface="Tw Cen MT"/>
            </a:endParaRPr>
          </a:p>
        </p:txBody>
      </p:sp>
      <p:sp>
        <p:nvSpPr>
          <p:cNvPr id="30" name="Pentagon 29"/>
          <p:cNvSpPr/>
          <p:nvPr/>
        </p:nvSpPr>
        <p:spPr>
          <a:xfrm rot="5400000">
            <a:off x="4727576" y="2728913"/>
            <a:ext cx="2927350"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3" name="Picture 32"/>
          <p:cNvPicPr>
            <a:picLocks noChangeAspect="1"/>
          </p:cNvPicPr>
          <p:nvPr/>
        </p:nvPicPr>
        <p:blipFill>
          <a:blip r:embed="rId10">
            <a:clrChange>
              <a:clrFrom>
                <a:srgbClr val="FFFFFF"/>
              </a:clrFrom>
              <a:clrTo>
                <a:srgbClr val="FFFFFF">
                  <a:alpha val="0"/>
                </a:srgbClr>
              </a:clrTo>
            </a:clrChange>
          </a:blip>
          <a:stretch>
            <a:fillRect/>
          </a:stretch>
        </p:blipFill>
        <p:spPr>
          <a:xfrm flipH="1">
            <a:off x="5747856" y="4572000"/>
            <a:ext cx="904595" cy="1350862"/>
          </a:xfrm>
          <a:prstGeom prst="rect">
            <a:avLst/>
          </a:prstGeom>
        </p:spPr>
      </p:pic>
      <p:sp>
        <p:nvSpPr>
          <p:cNvPr id="3" name="Date Placeholder 2">
            <a:extLst>
              <a:ext uri="{FF2B5EF4-FFF2-40B4-BE49-F238E27FC236}">
                <a16:creationId xmlns:a16="http://schemas.microsoft.com/office/drawing/2014/main" id="{41008C49-3BD6-DA48-8A80-F21367345401}"/>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9CBF461-CD22-2241-8AD0-CF28590DA161}"/>
              </a:ext>
            </a:extLst>
          </p:cNvPr>
          <p:cNvSpPr>
            <a:spLocks noGrp="1"/>
          </p:cNvSpPr>
          <p:nvPr>
            <p:ph type="sldNum" sz="quarter" idx="12"/>
          </p:nvPr>
        </p:nvSpPr>
        <p:spPr/>
        <p:txBody>
          <a:bodyPr/>
          <a:lstStyle/>
          <a:p>
            <a:fld id="{BAFC06C6-5388-EF48-9B75-F2C2BBFC0E68}" type="slidenum">
              <a:rPr lang="en-US" smtClean="0"/>
              <a:t>42</a:t>
            </a:fld>
            <a:endParaRPr lang="en-US" dirty="0"/>
          </a:p>
        </p:txBody>
      </p:sp>
    </p:spTree>
    <p:extLst>
      <p:ext uri="{BB962C8B-B14F-4D97-AF65-F5344CB8AC3E}">
        <p14:creationId xmlns:p14="http://schemas.microsoft.com/office/powerpoint/2010/main" val="1601194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Investigação</a:t>
            </a:r>
            <a:r>
              <a:rPr lang="en-US" dirty="0"/>
              <a:t> de proxies de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7" name="Content Placeholder 3"/>
          <p:cNvSpPr>
            <a:spLocks noGrp="1"/>
          </p:cNvSpPr>
          <p:nvPr>
            <p:ph sz="quarter" idx="1"/>
          </p:nvPr>
        </p:nvSpPr>
        <p:spPr>
          <a:xfrm>
            <a:off x="284162" y="4562475"/>
            <a:ext cx="2459038" cy="1806575"/>
          </a:xfrm>
        </p:spPr>
        <p:txBody>
          <a:bodyPr>
            <a:normAutofit lnSpcReduction="10000"/>
          </a:bodyPr>
          <a:lstStyle/>
          <a:p>
            <a:pPr>
              <a:buFont typeface="Arial" panose="020B0604020202020204" pitchFamily="34" charset="0"/>
              <a:buChar char="•"/>
              <a:defRPr/>
            </a:pPr>
            <a:r>
              <a:rPr lang="en-US" dirty="0" err="1">
                <a:ea typeface="+mn-ea"/>
              </a:rPr>
              <a:t>Remetente</a:t>
            </a:r>
            <a:r>
              <a:rPr lang="en-US" dirty="0">
                <a:ea typeface="+mn-ea"/>
              </a:rPr>
              <a:t> </a:t>
            </a:r>
            <a:r>
              <a:rPr lang="en-US" dirty="0" err="1">
                <a:ea typeface="+mn-ea"/>
              </a:rPr>
              <a:t>é</a:t>
            </a:r>
            <a:r>
              <a:rPr lang="en-US" dirty="0">
                <a:ea typeface="+mn-ea"/>
              </a:rPr>
              <a:t> </a:t>
            </a:r>
            <a:r>
              <a:rPr lang="en-US" dirty="0" err="1">
                <a:ea typeface="+mn-ea"/>
              </a:rPr>
              <a:t>conhecido</a:t>
            </a:r>
            <a:endParaRPr lang="en-US" dirty="0">
              <a:ea typeface="+mn-ea"/>
            </a:endParaRPr>
          </a:p>
          <a:p>
            <a:pPr>
              <a:buFont typeface="Arial" panose="020B0604020202020204" pitchFamily="34" charset="0"/>
              <a:buChar char="•"/>
              <a:defRPr/>
            </a:pPr>
            <a:r>
              <a:rPr lang="en-US" dirty="0" err="1">
                <a:solidFill>
                  <a:schemeClr val="accent1"/>
                </a:solidFill>
                <a:ea typeface="+mn-ea"/>
              </a:rPr>
              <a:t>Anonimato</a:t>
            </a:r>
            <a:r>
              <a:rPr lang="en-US" dirty="0">
                <a:solidFill>
                  <a:schemeClr val="accent1"/>
                </a:solidFill>
                <a:ea typeface="+mn-ea"/>
              </a:rPr>
              <a:t> do </a:t>
            </a:r>
            <a:r>
              <a:rPr lang="en-US" dirty="0" err="1">
                <a:solidFill>
                  <a:schemeClr val="accent1"/>
                </a:solidFill>
                <a:ea typeface="+mn-ea"/>
              </a:rPr>
              <a:t>destinatário</a:t>
            </a:r>
            <a:endParaRPr lang="en-US" dirty="0">
              <a:solidFill>
                <a:schemeClr val="accent1"/>
              </a:solidFill>
              <a:ea typeface="+mn-ea"/>
            </a:endParaRPr>
          </a:p>
        </p:txBody>
      </p:sp>
      <p:sp>
        <p:nvSpPr>
          <p:cNvPr id="28" name="Pentagon 27"/>
          <p:cNvSpPr/>
          <p:nvPr/>
        </p:nvSpPr>
        <p:spPr>
          <a:xfrm rot="5400000">
            <a:off x="1331119" y="2729706"/>
            <a:ext cx="2928937"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1"/>
          <p:cNvPicPr>
            <a:picLocks noChangeAspect="1"/>
          </p:cNvPicPr>
          <p:nvPr/>
        </p:nvPicPr>
        <p:blipFill>
          <a:blip r:embed="rId10">
            <a:clrChange>
              <a:clrFrom>
                <a:srgbClr val="FFFFFF"/>
              </a:clrFrom>
              <a:clrTo>
                <a:srgbClr val="FFFFFF">
                  <a:alpha val="0"/>
                </a:srgbClr>
              </a:clrTo>
            </a:clrChange>
          </a:blip>
          <a:stretch>
            <a:fillRect/>
          </a:stretch>
        </p:blipFill>
        <p:spPr>
          <a:xfrm flipH="1">
            <a:off x="2372005" y="4516538"/>
            <a:ext cx="904595" cy="1350862"/>
          </a:xfrm>
          <a:prstGeom prst="rect">
            <a:avLst/>
          </a:prstGeom>
        </p:spPr>
      </p:pic>
      <p:sp>
        <p:nvSpPr>
          <p:cNvPr id="3" name="Date Placeholder 2">
            <a:extLst>
              <a:ext uri="{FF2B5EF4-FFF2-40B4-BE49-F238E27FC236}">
                <a16:creationId xmlns:a16="http://schemas.microsoft.com/office/drawing/2014/main" id="{B4A3932C-0C5D-F446-B0AF-34A3B2CFECB6}"/>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D1E47C1-5456-B84F-AA4F-9433EAFCB612}"/>
              </a:ext>
            </a:extLst>
          </p:cNvPr>
          <p:cNvSpPr>
            <a:spLocks noGrp="1"/>
          </p:cNvSpPr>
          <p:nvPr>
            <p:ph type="sldNum" sz="quarter" idx="12"/>
          </p:nvPr>
        </p:nvSpPr>
        <p:spPr/>
        <p:txBody>
          <a:bodyPr/>
          <a:lstStyle/>
          <a:p>
            <a:fld id="{BAFC06C6-5388-EF48-9B75-F2C2BBFC0E68}" type="slidenum">
              <a:rPr lang="en-US" smtClean="0"/>
              <a:t>43</a:t>
            </a:fld>
            <a:endParaRPr lang="en-US" dirty="0"/>
          </a:p>
        </p:txBody>
      </p:sp>
    </p:spTree>
    <p:extLst>
      <p:ext uri="{BB962C8B-B14F-4D97-AF65-F5344CB8AC3E}">
        <p14:creationId xmlns:p14="http://schemas.microsoft.com/office/powerpoint/2010/main" val="2416299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Investigação</a:t>
            </a:r>
            <a:r>
              <a:rPr lang="en-US" dirty="0"/>
              <a:t> de proxies de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31" name="Content Placeholder 3"/>
          <p:cNvSpPr txBox="1">
            <a:spLocks/>
          </p:cNvSpPr>
          <p:nvPr/>
        </p:nvSpPr>
        <p:spPr bwMode="auto">
          <a:xfrm>
            <a:off x="3124200" y="5767388"/>
            <a:ext cx="3025775" cy="709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marL="639763" indent="-273050">
              <a:defRPr sz="2800">
                <a:solidFill>
                  <a:schemeClr val="tx1"/>
                </a:solidFill>
                <a:latin typeface="Calibri" charset="0"/>
                <a:ea typeface="ＭＳ Ｐゴシック" charset="0"/>
              </a:defRPr>
            </a:lvl2pPr>
            <a:lvl3pPr indent="-228600">
              <a:defRPr sz="2400">
                <a:solidFill>
                  <a:schemeClr val="tx1"/>
                </a:solidFill>
                <a:latin typeface="Calibri" charset="0"/>
                <a:ea typeface="ＭＳ Ｐゴシック" charset="0"/>
              </a:defRPr>
            </a:lvl3pPr>
            <a:lvl4pPr indent="-228600">
              <a:defRPr sz="2000">
                <a:solidFill>
                  <a:schemeClr val="tx1"/>
                </a:solidFill>
                <a:latin typeface="Calibri" charset="0"/>
                <a:ea typeface="ＭＳ Ｐゴシック" charset="0"/>
              </a:defRPr>
            </a:lvl4pPr>
            <a:lvl5pPr indent="-228600">
              <a:defRPr sz="2000">
                <a:solidFill>
                  <a:schemeClr val="tx1"/>
                </a:solidFill>
                <a:latin typeface="Calibri" charset="0"/>
                <a:ea typeface="ＭＳ Ｐゴシック" charset="0"/>
              </a:defRPr>
            </a:lvl5pPr>
            <a:lvl6pPr marL="2513013"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0213"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7413"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4613"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eaLnBrk="1" hangingPunct="1">
              <a:spcBef>
                <a:spcPts val="700"/>
              </a:spcBef>
              <a:buClr>
                <a:schemeClr val="accent2"/>
              </a:buClr>
              <a:buSzPct val="60000"/>
              <a:buFont typeface="Wingdings" charset="0"/>
              <a:buNone/>
            </a:pPr>
            <a:r>
              <a:rPr lang="en-US" sz="2900" b="1" dirty="0" err="1">
                <a:solidFill>
                  <a:srgbClr val="000000"/>
                </a:solidFill>
              </a:rPr>
              <a:t>Não</a:t>
            </a:r>
            <a:r>
              <a:rPr lang="en-US" sz="2900" b="1" dirty="0">
                <a:solidFill>
                  <a:srgbClr val="000000"/>
                </a:solidFill>
              </a:rPr>
              <a:t> </a:t>
            </a:r>
            <a:r>
              <a:rPr lang="en-US" sz="2900" b="1" dirty="0" err="1">
                <a:solidFill>
                  <a:srgbClr val="000000"/>
                </a:solidFill>
              </a:rPr>
              <a:t>há</a:t>
            </a:r>
            <a:r>
              <a:rPr lang="en-US" sz="2900" b="1" dirty="0">
                <a:solidFill>
                  <a:srgbClr val="000000"/>
                </a:solidFill>
              </a:rPr>
              <a:t> </a:t>
            </a:r>
            <a:r>
              <a:rPr lang="en-US" sz="2900" b="1" dirty="0" err="1">
                <a:solidFill>
                  <a:srgbClr val="000000"/>
                </a:solidFill>
              </a:rPr>
              <a:t>anonimato</a:t>
            </a:r>
            <a:endParaRPr lang="en-US" sz="2900" b="1" dirty="0">
              <a:solidFill>
                <a:srgbClr val="000000"/>
              </a:solidFill>
            </a:endParaRPr>
          </a:p>
        </p:txBody>
      </p:sp>
      <p:pic>
        <p:nvPicPr>
          <p:cNvPr id="34" name="Picture 33"/>
          <p:cNvPicPr>
            <a:picLocks noChangeAspect="1"/>
          </p:cNvPicPr>
          <p:nvPr/>
        </p:nvPicPr>
        <p:blipFill>
          <a:blip r:embed="rId10">
            <a:clrChange>
              <a:clrFrom>
                <a:srgbClr val="FFFFFF"/>
              </a:clrFrom>
              <a:clrTo>
                <a:srgbClr val="FFFFFF">
                  <a:alpha val="0"/>
                </a:srgbClr>
              </a:clrTo>
            </a:clrChange>
          </a:blip>
          <a:stretch>
            <a:fillRect/>
          </a:stretch>
        </p:blipFill>
        <p:spPr>
          <a:xfrm flipH="1">
            <a:off x="4191000" y="4440338"/>
            <a:ext cx="904595" cy="1350862"/>
          </a:xfrm>
          <a:prstGeom prst="rect">
            <a:avLst/>
          </a:prstGeom>
        </p:spPr>
      </p:pic>
      <p:sp>
        <p:nvSpPr>
          <p:cNvPr id="6" name="Oval 5"/>
          <p:cNvSpPr/>
          <p:nvPr/>
        </p:nvSpPr>
        <p:spPr>
          <a:xfrm>
            <a:off x="3276600" y="1371600"/>
            <a:ext cx="2720975" cy="2928937"/>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DFB091CA-7073-9043-89B3-5155226ED81D}"/>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C3FFDAC7-24EB-A840-AC50-C6F4892C4BFB}"/>
              </a:ext>
            </a:extLst>
          </p:cNvPr>
          <p:cNvSpPr>
            <a:spLocks noGrp="1"/>
          </p:cNvSpPr>
          <p:nvPr>
            <p:ph type="sldNum" sz="quarter" idx="12"/>
          </p:nvPr>
        </p:nvSpPr>
        <p:spPr/>
        <p:txBody>
          <a:bodyPr/>
          <a:lstStyle/>
          <a:p>
            <a:fld id="{BAFC06C6-5388-EF48-9B75-F2C2BBFC0E68}" type="slidenum">
              <a:rPr lang="en-US" smtClean="0"/>
              <a:t>44</a:t>
            </a:fld>
            <a:endParaRPr lang="en-US" dirty="0"/>
          </a:p>
        </p:txBody>
      </p:sp>
    </p:spTree>
    <p:extLst>
      <p:ext uri="{BB962C8B-B14F-4D97-AF65-F5344CB8AC3E}">
        <p14:creationId xmlns:p14="http://schemas.microsoft.com/office/powerpoint/2010/main" val="1502037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Mesmas</a:t>
            </a:r>
            <a:r>
              <a:rPr lang="en-US" dirty="0"/>
              <a:t> </a:t>
            </a:r>
            <a:r>
              <a:rPr lang="en-US" dirty="0" err="1"/>
              <a:t>propriedades</a:t>
            </a:r>
            <a:r>
              <a:rPr lang="en-US" dirty="0"/>
              <a:t> para </a:t>
            </a:r>
            <a:r>
              <a:rPr lang="en-US" dirty="0" err="1"/>
              <a:t>qualquer</a:t>
            </a:r>
            <a:r>
              <a:rPr lang="en-US" dirty="0"/>
              <a:t> proxy</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3" descr="D:\Classes\5700\assets\social_google_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8" name="Pentagon 27"/>
          <p:cNvSpPr/>
          <p:nvPr/>
        </p:nvSpPr>
        <p:spPr>
          <a:xfrm rot="5400000">
            <a:off x="1331119" y="2729706"/>
            <a:ext cx="2928937"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 name="Pentagon 29"/>
          <p:cNvSpPr/>
          <p:nvPr/>
        </p:nvSpPr>
        <p:spPr>
          <a:xfrm rot="5400000">
            <a:off x="4727576" y="2728913"/>
            <a:ext cx="2927350"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1"/>
          <p:cNvPicPr>
            <a:picLocks noChangeAspect="1"/>
          </p:cNvPicPr>
          <p:nvPr/>
        </p:nvPicPr>
        <p:blipFill>
          <a:blip r:embed="rId9">
            <a:clrChange>
              <a:clrFrom>
                <a:srgbClr val="FFFFFF"/>
              </a:clrFrom>
              <a:clrTo>
                <a:srgbClr val="FFFFFF">
                  <a:alpha val="0"/>
                </a:srgbClr>
              </a:clrTo>
            </a:clrChange>
          </a:blip>
          <a:stretch>
            <a:fillRect/>
          </a:stretch>
        </p:blipFill>
        <p:spPr>
          <a:xfrm flipH="1">
            <a:off x="2372005" y="4516538"/>
            <a:ext cx="904595" cy="1350862"/>
          </a:xfrm>
          <a:prstGeom prst="rect">
            <a:avLst/>
          </a:prstGeom>
        </p:spPr>
      </p:pic>
      <p:pic>
        <p:nvPicPr>
          <p:cNvPr id="33" name="Picture 32"/>
          <p:cNvPicPr>
            <a:picLocks noChangeAspect="1"/>
          </p:cNvPicPr>
          <p:nvPr/>
        </p:nvPicPr>
        <p:blipFill>
          <a:blip r:embed="rId9">
            <a:clrChange>
              <a:clrFrom>
                <a:srgbClr val="FFFFFF"/>
              </a:clrFrom>
              <a:clrTo>
                <a:srgbClr val="FFFFFF">
                  <a:alpha val="0"/>
                </a:srgbClr>
              </a:clrTo>
            </a:clrChange>
          </a:blip>
          <a:stretch>
            <a:fillRect/>
          </a:stretch>
        </p:blipFill>
        <p:spPr>
          <a:xfrm flipH="1">
            <a:off x="5747856" y="4572000"/>
            <a:ext cx="904595" cy="1350862"/>
          </a:xfrm>
          <a:prstGeom prst="rect">
            <a:avLst/>
          </a:prstGeom>
        </p:spPr>
      </p:pic>
      <p:pic>
        <p:nvPicPr>
          <p:cNvPr id="34" name="Picture 33"/>
          <p:cNvPicPr>
            <a:picLocks noChangeAspect="1"/>
          </p:cNvPicPr>
          <p:nvPr/>
        </p:nvPicPr>
        <p:blipFill>
          <a:blip r:embed="rId9">
            <a:clrChange>
              <a:clrFrom>
                <a:srgbClr val="FFFFFF"/>
              </a:clrFrom>
              <a:clrTo>
                <a:srgbClr val="FFFFFF">
                  <a:alpha val="0"/>
                </a:srgbClr>
              </a:clrTo>
            </a:clrChange>
          </a:blip>
          <a:stretch>
            <a:fillRect/>
          </a:stretch>
        </p:blipFill>
        <p:spPr>
          <a:xfrm flipH="1">
            <a:off x="4191000" y="4440338"/>
            <a:ext cx="904595" cy="1350862"/>
          </a:xfrm>
          <a:prstGeom prst="rect">
            <a:avLst/>
          </a:prstGeom>
        </p:spPr>
      </p:pic>
      <p:sp>
        <p:nvSpPr>
          <p:cNvPr id="6" name="Oval 5"/>
          <p:cNvSpPr/>
          <p:nvPr/>
        </p:nvSpPr>
        <p:spPr>
          <a:xfrm>
            <a:off x="3276600" y="1371600"/>
            <a:ext cx="2720975" cy="2928937"/>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13"/>
          <p:cNvSpPr txBox="1">
            <a:spLocks noChangeArrowheads="1"/>
          </p:cNvSpPr>
          <p:nvPr/>
        </p:nvSpPr>
        <p:spPr bwMode="auto">
          <a:xfrm>
            <a:off x="3667125" y="3465513"/>
            <a:ext cx="21177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dirty="0"/>
              <a:t>VPN Gateway</a:t>
            </a:r>
          </a:p>
        </p:txBody>
      </p:sp>
      <p:pic>
        <p:nvPicPr>
          <p:cNvPr id="50" name="Picture 2" descr="D:\Pictures\Server_icons_lnx\Icons\128X128\firewall_serve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1288" y="21923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Content Placeholder 3">
            <a:extLst>
              <a:ext uri="{FF2B5EF4-FFF2-40B4-BE49-F238E27FC236}">
                <a16:creationId xmlns:a16="http://schemas.microsoft.com/office/drawing/2014/main" id="{017A1496-DABB-8E4B-B504-0E95E64009B2}"/>
              </a:ext>
            </a:extLst>
          </p:cNvPr>
          <p:cNvSpPr txBox="1">
            <a:spLocks/>
          </p:cNvSpPr>
          <p:nvPr/>
        </p:nvSpPr>
        <p:spPr>
          <a:xfrm>
            <a:off x="284162" y="4562475"/>
            <a:ext cx="2459038" cy="1806575"/>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defTabSz="914400">
              <a:buFont typeface="Arial" panose="020B0604020202020204" pitchFamily="34" charset="0"/>
              <a:buChar char="•"/>
              <a:defRPr/>
            </a:pPr>
            <a:r>
              <a:rPr lang="en-US"/>
              <a:t>Remetente é conhecido</a:t>
            </a:r>
          </a:p>
          <a:p>
            <a:pPr defTabSz="914400">
              <a:buFont typeface="Arial" panose="020B0604020202020204" pitchFamily="34" charset="0"/>
              <a:buChar char="•"/>
              <a:defRPr/>
            </a:pPr>
            <a:r>
              <a:rPr lang="en-US">
                <a:solidFill>
                  <a:schemeClr val="accent1"/>
                </a:solidFill>
              </a:rPr>
              <a:t>Anonimato do destinatário</a:t>
            </a:r>
            <a:endParaRPr lang="en-US" dirty="0">
              <a:solidFill>
                <a:schemeClr val="accent1"/>
              </a:solidFill>
            </a:endParaRPr>
          </a:p>
        </p:txBody>
      </p:sp>
      <p:sp>
        <p:nvSpPr>
          <p:cNvPr id="48" name="Content Placeholder 3">
            <a:extLst>
              <a:ext uri="{FF2B5EF4-FFF2-40B4-BE49-F238E27FC236}">
                <a16:creationId xmlns:a16="http://schemas.microsoft.com/office/drawing/2014/main" id="{AB3BE6D0-A66E-6541-9D07-81EB6FCF23E3}"/>
              </a:ext>
            </a:extLst>
          </p:cNvPr>
          <p:cNvSpPr txBox="1">
            <a:spLocks/>
          </p:cNvSpPr>
          <p:nvPr/>
        </p:nvSpPr>
        <p:spPr>
          <a:xfrm>
            <a:off x="6599237" y="4443412"/>
            <a:ext cx="2468563" cy="1804988"/>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Font typeface="Wingdings" charset="2"/>
              <a:buChar char="§"/>
              <a:defRPr/>
            </a:pPr>
            <a:r>
              <a:rPr lang="en-US" dirty="0">
                <a:latin typeface="Tw Cen MT"/>
                <a:cs typeface="Tw Cen MT"/>
              </a:rPr>
              <a:t>O </a:t>
            </a:r>
            <a:r>
              <a:rPr lang="en-US" dirty="0" err="1">
                <a:latin typeface="Tw Cen MT"/>
                <a:cs typeface="Tw Cen MT"/>
              </a:rPr>
              <a:t>destino</a:t>
            </a:r>
            <a:r>
              <a:rPr lang="en-US" dirty="0">
                <a:latin typeface="Tw Cen MT"/>
                <a:cs typeface="Tw Cen MT"/>
              </a:rPr>
              <a:t> </a:t>
            </a:r>
            <a:r>
              <a:rPr lang="en-US" dirty="0" err="1">
                <a:latin typeface="Tw Cen MT"/>
                <a:cs typeface="Tw Cen MT"/>
              </a:rPr>
              <a:t>é</a:t>
            </a:r>
            <a:r>
              <a:rPr lang="en-US" dirty="0">
                <a:latin typeface="Tw Cen MT"/>
                <a:cs typeface="Tw Cen MT"/>
              </a:rPr>
              <a:t> </a:t>
            </a:r>
            <a:r>
              <a:rPr lang="en-US" dirty="0" err="1">
                <a:latin typeface="Tw Cen MT"/>
                <a:cs typeface="Tw Cen MT"/>
              </a:rPr>
              <a:t>conhecido</a:t>
            </a:r>
            <a:endParaRPr lang="en-US" dirty="0">
              <a:latin typeface="Tw Cen MT"/>
              <a:cs typeface="Tw Cen MT"/>
            </a:endParaRPr>
          </a:p>
          <a:p>
            <a:pPr>
              <a:buFont typeface="Wingdings" charset="2"/>
              <a:buChar char="§"/>
              <a:defRPr/>
            </a:pPr>
            <a:r>
              <a:rPr lang="en-US" dirty="0" err="1">
                <a:solidFill>
                  <a:schemeClr val="accent1"/>
                </a:solidFill>
                <a:latin typeface="Tw Cen MT"/>
                <a:cs typeface="Tw Cen MT"/>
              </a:rPr>
              <a:t>Anonimato</a:t>
            </a:r>
            <a:r>
              <a:rPr lang="en-US" dirty="0">
                <a:solidFill>
                  <a:schemeClr val="accent1"/>
                </a:solidFill>
                <a:latin typeface="Tw Cen MT"/>
                <a:cs typeface="Tw Cen MT"/>
              </a:rPr>
              <a:t> do </a:t>
            </a:r>
            <a:r>
              <a:rPr lang="en-US" dirty="0" err="1">
                <a:solidFill>
                  <a:schemeClr val="accent1"/>
                </a:solidFill>
                <a:latin typeface="Tw Cen MT"/>
                <a:cs typeface="Tw Cen MT"/>
              </a:rPr>
              <a:t>remetente</a:t>
            </a:r>
            <a:endParaRPr lang="en-US" dirty="0">
              <a:solidFill>
                <a:schemeClr val="accent1"/>
              </a:solidFill>
              <a:latin typeface="Tw Cen MT"/>
              <a:cs typeface="Tw Cen MT"/>
            </a:endParaRPr>
          </a:p>
        </p:txBody>
      </p:sp>
      <p:sp>
        <p:nvSpPr>
          <p:cNvPr id="51" name="Content Placeholder 3">
            <a:extLst>
              <a:ext uri="{FF2B5EF4-FFF2-40B4-BE49-F238E27FC236}">
                <a16:creationId xmlns:a16="http://schemas.microsoft.com/office/drawing/2014/main" id="{117E2B69-0E54-5F40-BBD4-541A33CCFCAB}"/>
              </a:ext>
            </a:extLst>
          </p:cNvPr>
          <p:cNvSpPr txBox="1">
            <a:spLocks/>
          </p:cNvSpPr>
          <p:nvPr/>
        </p:nvSpPr>
        <p:spPr bwMode="auto">
          <a:xfrm>
            <a:off x="3124200" y="5767388"/>
            <a:ext cx="3025775" cy="709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marL="639763" indent="-273050">
              <a:defRPr sz="2800">
                <a:solidFill>
                  <a:schemeClr val="tx1"/>
                </a:solidFill>
                <a:latin typeface="Calibri" charset="0"/>
                <a:ea typeface="ＭＳ Ｐゴシック" charset="0"/>
              </a:defRPr>
            </a:lvl2pPr>
            <a:lvl3pPr indent="-228600">
              <a:defRPr sz="2400">
                <a:solidFill>
                  <a:schemeClr val="tx1"/>
                </a:solidFill>
                <a:latin typeface="Calibri" charset="0"/>
                <a:ea typeface="ＭＳ Ｐゴシック" charset="0"/>
              </a:defRPr>
            </a:lvl3pPr>
            <a:lvl4pPr indent="-228600">
              <a:defRPr sz="2000">
                <a:solidFill>
                  <a:schemeClr val="tx1"/>
                </a:solidFill>
                <a:latin typeface="Calibri" charset="0"/>
                <a:ea typeface="ＭＳ Ｐゴシック" charset="0"/>
              </a:defRPr>
            </a:lvl4pPr>
            <a:lvl5pPr indent="-228600">
              <a:defRPr sz="2000">
                <a:solidFill>
                  <a:schemeClr val="tx1"/>
                </a:solidFill>
                <a:latin typeface="Calibri" charset="0"/>
                <a:ea typeface="ＭＳ Ｐゴシック" charset="0"/>
              </a:defRPr>
            </a:lvl5pPr>
            <a:lvl6pPr marL="2513013"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0213"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7413"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4613"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eaLnBrk="1" hangingPunct="1">
              <a:spcBef>
                <a:spcPts val="700"/>
              </a:spcBef>
              <a:buClr>
                <a:schemeClr val="accent2"/>
              </a:buClr>
              <a:buSzPct val="60000"/>
              <a:buFont typeface="Wingdings" charset="0"/>
              <a:buNone/>
            </a:pPr>
            <a:r>
              <a:rPr lang="en-US" sz="2900" b="1" dirty="0" err="1">
                <a:solidFill>
                  <a:srgbClr val="000000"/>
                </a:solidFill>
              </a:rPr>
              <a:t>Não</a:t>
            </a:r>
            <a:r>
              <a:rPr lang="en-US" sz="2900" b="1" dirty="0">
                <a:solidFill>
                  <a:srgbClr val="000000"/>
                </a:solidFill>
              </a:rPr>
              <a:t> </a:t>
            </a:r>
            <a:r>
              <a:rPr lang="en-US" sz="2900" b="1" dirty="0" err="1">
                <a:solidFill>
                  <a:srgbClr val="000000"/>
                </a:solidFill>
              </a:rPr>
              <a:t>há</a:t>
            </a:r>
            <a:r>
              <a:rPr lang="en-US" sz="2900" b="1" dirty="0">
                <a:solidFill>
                  <a:srgbClr val="000000"/>
                </a:solidFill>
              </a:rPr>
              <a:t> </a:t>
            </a:r>
            <a:r>
              <a:rPr lang="en-US" sz="2900" b="1" dirty="0" err="1">
                <a:solidFill>
                  <a:srgbClr val="000000"/>
                </a:solidFill>
              </a:rPr>
              <a:t>anonimato</a:t>
            </a:r>
            <a:endParaRPr lang="en-US" sz="2900" b="1" dirty="0">
              <a:solidFill>
                <a:srgbClr val="000000"/>
              </a:solidFill>
            </a:endParaRPr>
          </a:p>
        </p:txBody>
      </p:sp>
      <p:sp>
        <p:nvSpPr>
          <p:cNvPr id="7" name="Date Placeholder 6">
            <a:extLst>
              <a:ext uri="{FF2B5EF4-FFF2-40B4-BE49-F238E27FC236}">
                <a16:creationId xmlns:a16="http://schemas.microsoft.com/office/drawing/2014/main" id="{79903211-E623-9D49-9647-B8811FB105B7}"/>
              </a:ext>
            </a:extLst>
          </p:cNvPr>
          <p:cNvSpPr>
            <a:spLocks noGrp="1"/>
          </p:cNvSpPr>
          <p:nvPr>
            <p:ph type="dt" sz="half" idx="10"/>
          </p:nvPr>
        </p:nvSpPr>
        <p:spPr/>
        <p:txBody>
          <a:bodyPr/>
          <a:lstStyle/>
          <a:p>
            <a:r>
              <a:rPr lang="en-US"/>
              <a:t>2019</a:t>
            </a:r>
            <a:endParaRPr lang="en-US" dirty="0"/>
          </a:p>
        </p:txBody>
      </p:sp>
      <p:sp>
        <p:nvSpPr>
          <p:cNvPr id="9" name="Slide Number Placeholder 8">
            <a:extLst>
              <a:ext uri="{FF2B5EF4-FFF2-40B4-BE49-F238E27FC236}">
                <a16:creationId xmlns:a16="http://schemas.microsoft.com/office/drawing/2014/main" id="{046D614C-055F-7A4D-B690-90D49DF86389}"/>
              </a:ext>
            </a:extLst>
          </p:cNvPr>
          <p:cNvSpPr>
            <a:spLocks noGrp="1"/>
          </p:cNvSpPr>
          <p:nvPr>
            <p:ph type="sldNum" sz="quarter" idx="12"/>
          </p:nvPr>
        </p:nvSpPr>
        <p:spPr/>
        <p:txBody>
          <a:bodyPr/>
          <a:lstStyle/>
          <a:p>
            <a:fld id="{BAFC06C6-5388-EF48-9B75-F2C2BBFC0E68}" type="slidenum">
              <a:rPr lang="en-US" smtClean="0"/>
              <a:t>45</a:t>
            </a:fld>
            <a:endParaRPr lang="en-US" dirty="0"/>
          </a:p>
        </p:txBody>
      </p:sp>
    </p:spTree>
    <p:extLst>
      <p:ext uri="{BB962C8B-B14F-4D97-AF65-F5344CB8AC3E}">
        <p14:creationId xmlns:p14="http://schemas.microsoft.com/office/powerpoint/2010/main" val="3623121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Aumentar</a:t>
            </a:r>
            <a:r>
              <a:rPr lang="en-US" dirty="0"/>
              <a:t> </a:t>
            </a:r>
            <a:r>
              <a:rPr lang="en-US" dirty="0" err="1"/>
              <a:t>protecção</a:t>
            </a:r>
            <a:r>
              <a:rPr lang="en-US" dirty="0"/>
              <a:t>: </a:t>
            </a:r>
            <a:r>
              <a:rPr lang="en-US" dirty="0" err="1"/>
              <a:t>Anonimato</a:t>
            </a:r>
            <a:r>
              <a:rPr lang="en-US" dirty="0"/>
              <a:t> </a:t>
            </a:r>
            <a:r>
              <a:rPr lang="en-US" dirty="0" err="1"/>
              <a:t>adora</a:t>
            </a:r>
            <a:r>
              <a:rPr lang="en-US" dirty="0"/>
              <a:t> </a:t>
            </a:r>
            <a:r>
              <a:rPr lang="en-US" dirty="0" err="1"/>
              <a:t>companhia</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81000" y="1219200"/>
            <a:ext cx="8458200" cy="4937760"/>
          </a:xfrm>
        </p:spPr>
        <p:txBody>
          <a:bodyPr>
            <a:normAutofit/>
          </a:bodyPr>
          <a:lstStyle/>
          <a:p>
            <a:pPr marL="0" indent="0">
              <a:buNone/>
            </a:pPr>
            <a:r>
              <a:rPr lang="en-US" dirty="0" err="1"/>
              <a:t>Mecanismo</a:t>
            </a:r>
            <a:r>
              <a:rPr lang="en-US" dirty="0"/>
              <a:t> </a:t>
            </a:r>
            <a:r>
              <a:rPr lang="en-US" dirty="0" err="1"/>
              <a:t>chave</a:t>
            </a:r>
            <a:r>
              <a:rPr lang="en-US" dirty="0"/>
              <a:t>: </a:t>
            </a:r>
            <a:r>
              <a:rPr lang="en-US" dirty="0" err="1"/>
              <a:t>misturar</a:t>
            </a:r>
            <a:r>
              <a:rPr lang="en-US" dirty="0"/>
              <a:t>-se </a:t>
            </a:r>
            <a:r>
              <a:rPr lang="en-US" dirty="0" err="1"/>
              <a:t>na</a:t>
            </a:r>
            <a:r>
              <a:rPr lang="en-US" dirty="0"/>
              <a:t> </a:t>
            </a:r>
            <a:r>
              <a:rPr lang="en-US" dirty="0" err="1"/>
              <a:t>multidão</a:t>
            </a:r>
            <a:endParaRPr lang="en-US" dirty="0"/>
          </a:p>
          <a:p>
            <a:endParaRPr lang="en-US" dirty="0"/>
          </a:p>
        </p:txBody>
      </p:sp>
      <p:pic>
        <p:nvPicPr>
          <p:cNvPr id="7" name="Content Placeholder 6"/>
          <p:cNvPicPr>
            <a:picLocks noChangeAspect="1"/>
          </p:cNvPicPr>
          <p:nvPr/>
        </p:nvPicPr>
        <p:blipFill rotWithShape="1">
          <a:blip r:embed="rId2"/>
          <a:srcRect t="13817" b="525"/>
          <a:stretch/>
        </p:blipFill>
        <p:spPr>
          <a:xfrm>
            <a:off x="457200" y="1882476"/>
            <a:ext cx="8229600" cy="4274483"/>
          </a:xfrm>
          <a:prstGeom prst="rect">
            <a:avLst/>
          </a:prstGeom>
        </p:spPr>
      </p:pic>
      <p:sp>
        <p:nvSpPr>
          <p:cNvPr id="8" name="Oval 7"/>
          <p:cNvSpPr/>
          <p:nvPr/>
        </p:nvSpPr>
        <p:spPr>
          <a:xfrm>
            <a:off x="7239000" y="4114800"/>
            <a:ext cx="1749552" cy="19050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flipH="1">
            <a:off x="7583424" y="4419600"/>
            <a:ext cx="904595" cy="1350862"/>
          </a:xfrm>
          <a:prstGeom prst="rect">
            <a:avLst/>
          </a:prstGeom>
        </p:spPr>
      </p:pic>
      <p:sp>
        <p:nvSpPr>
          <p:cNvPr id="11" name="Cloud Callout 10"/>
          <p:cNvSpPr/>
          <p:nvPr/>
        </p:nvSpPr>
        <p:spPr>
          <a:xfrm>
            <a:off x="6019800" y="2286000"/>
            <a:ext cx="2667000" cy="1524000"/>
          </a:xfrm>
          <a:prstGeom prst="cloudCallout">
            <a:avLst>
              <a:gd name="adj1" fmla="val 24000"/>
              <a:gd name="adj2" fmla="val 95766"/>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Box 4"/>
          <p:cNvSpPr txBox="1">
            <a:spLocks noChangeArrowheads="1"/>
          </p:cNvSpPr>
          <p:nvPr/>
        </p:nvSpPr>
        <p:spPr bwMode="auto">
          <a:xfrm>
            <a:off x="6104717" y="2514600"/>
            <a:ext cx="2582083" cy="107721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3200" dirty="0" err="1"/>
              <a:t>Onde</a:t>
            </a:r>
            <a:r>
              <a:rPr lang="en-US" sz="3200" dirty="0"/>
              <a:t> </a:t>
            </a:r>
            <a:r>
              <a:rPr lang="en-US" sz="3200" dirty="0" err="1"/>
              <a:t>está</a:t>
            </a:r>
            <a:r>
              <a:rPr lang="en-US" sz="3200" dirty="0"/>
              <a:t> o Wally?</a:t>
            </a:r>
          </a:p>
        </p:txBody>
      </p:sp>
      <p:sp>
        <p:nvSpPr>
          <p:cNvPr id="10" name="Date Placeholder 9">
            <a:extLst>
              <a:ext uri="{FF2B5EF4-FFF2-40B4-BE49-F238E27FC236}">
                <a16:creationId xmlns:a16="http://schemas.microsoft.com/office/drawing/2014/main" id="{96DEEA3A-4EF4-544A-8ABE-76B91E7EFF8F}"/>
              </a:ext>
            </a:extLst>
          </p:cNvPr>
          <p:cNvSpPr>
            <a:spLocks noGrp="1"/>
          </p:cNvSpPr>
          <p:nvPr>
            <p:ph type="dt" sz="half" idx="10"/>
          </p:nvPr>
        </p:nvSpPr>
        <p:spPr/>
        <p:txBody>
          <a:bodyPr/>
          <a:lstStyle/>
          <a:p>
            <a:r>
              <a:rPr lang="en-US"/>
              <a:t>2019</a:t>
            </a:r>
            <a:endParaRPr lang="en-US" dirty="0"/>
          </a:p>
        </p:txBody>
      </p:sp>
      <p:sp>
        <p:nvSpPr>
          <p:cNvPr id="13" name="Slide Number Placeholder 12">
            <a:extLst>
              <a:ext uri="{FF2B5EF4-FFF2-40B4-BE49-F238E27FC236}">
                <a16:creationId xmlns:a16="http://schemas.microsoft.com/office/drawing/2014/main" id="{507E283F-32C5-644F-8088-19C0F691EFC2}"/>
              </a:ext>
            </a:extLst>
          </p:cNvPr>
          <p:cNvSpPr>
            <a:spLocks noGrp="1"/>
          </p:cNvSpPr>
          <p:nvPr>
            <p:ph type="sldNum" sz="quarter" idx="12"/>
          </p:nvPr>
        </p:nvSpPr>
        <p:spPr/>
        <p:txBody>
          <a:bodyPr/>
          <a:lstStyle/>
          <a:p>
            <a:fld id="{BAFC06C6-5388-EF48-9B75-F2C2BBFC0E68}" type="slidenum">
              <a:rPr lang="en-US" smtClean="0"/>
              <a:t>46</a:t>
            </a:fld>
            <a:endParaRPr lang="en-US" dirty="0"/>
          </a:p>
        </p:txBody>
      </p:sp>
    </p:spTree>
    <p:extLst>
      <p:ext uri="{BB962C8B-B14F-4D97-AF65-F5344CB8AC3E}">
        <p14:creationId xmlns:p14="http://schemas.microsoft.com/office/powerpoint/2010/main" val="1760447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Rede de </a:t>
            </a:r>
            <a:r>
              <a:rPr lang="en-US" dirty="0" err="1"/>
              <a:t>anonimato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4"/>
            <a:endParaRPr lang="en-US" dirty="0"/>
          </a:p>
          <a:p>
            <a:r>
              <a:rPr lang="en-US" dirty="0" err="1"/>
              <a:t>Ultrapassa</a:t>
            </a:r>
            <a:r>
              <a:rPr lang="en-US" dirty="0"/>
              <a:t> </a:t>
            </a:r>
            <a:r>
              <a:rPr lang="en-US" dirty="0" err="1"/>
              <a:t>limitações</a:t>
            </a:r>
            <a:r>
              <a:rPr lang="en-US" dirty="0"/>
              <a:t> do proxy server, </a:t>
            </a:r>
            <a:r>
              <a:rPr lang="en-US" dirty="0" err="1"/>
              <a:t>onde</a:t>
            </a:r>
            <a:r>
              <a:rPr lang="en-US" dirty="0"/>
              <a:t>…</a:t>
            </a:r>
          </a:p>
          <a:p>
            <a:pPr lvl="1"/>
            <a:r>
              <a:rPr lang="en-US" dirty="0"/>
              <a:t>O </a:t>
            </a:r>
            <a:r>
              <a:rPr lang="en-US" dirty="0" err="1"/>
              <a:t>detentor</a:t>
            </a:r>
            <a:r>
              <a:rPr lang="en-US" dirty="0"/>
              <a:t> do proxy </a:t>
            </a:r>
            <a:r>
              <a:rPr lang="en-US" dirty="0" err="1"/>
              <a:t>pode</a:t>
            </a:r>
            <a:r>
              <a:rPr lang="en-US" dirty="0"/>
              <a:t> </a:t>
            </a:r>
            <a:r>
              <a:rPr lang="en-US" dirty="0" err="1"/>
              <a:t>ser</a:t>
            </a:r>
            <a:r>
              <a:rPr lang="en-US" dirty="0"/>
              <a:t> </a:t>
            </a:r>
            <a:r>
              <a:rPr lang="en-US" dirty="0" err="1"/>
              <a:t>forçado</a:t>
            </a:r>
            <a:r>
              <a:rPr lang="en-US" dirty="0"/>
              <a:t> a </a:t>
            </a:r>
            <a:r>
              <a:rPr lang="en-US" dirty="0" err="1"/>
              <a:t>revelar</a:t>
            </a:r>
            <a:r>
              <a:rPr lang="en-US" dirty="0"/>
              <a:t> </a:t>
            </a:r>
            <a:r>
              <a:rPr lang="en-US" dirty="0" err="1"/>
              <a:t>os</a:t>
            </a:r>
            <a:r>
              <a:rPr lang="en-US" dirty="0"/>
              <a:t> logs</a:t>
            </a:r>
          </a:p>
          <a:p>
            <a:pPr lvl="1"/>
            <a:r>
              <a:rPr lang="en-US" dirty="0" err="1"/>
              <a:t>Pior</a:t>
            </a:r>
            <a:r>
              <a:rPr lang="en-US" dirty="0"/>
              <a:t>, </a:t>
            </a:r>
            <a:r>
              <a:rPr lang="en-US" dirty="0" err="1"/>
              <a:t>pode</a:t>
            </a:r>
            <a:r>
              <a:rPr lang="en-US" dirty="0"/>
              <a:t> </a:t>
            </a:r>
            <a:r>
              <a:rPr lang="en-US" dirty="0" err="1"/>
              <a:t>mesmo</a:t>
            </a:r>
            <a:r>
              <a:rPr lang="en-US" dirty="0"/>
              <a:t> </a:t>
            </a:r>
            <a:r>
              <a:rPr lang="en-US" dirty="0" err="1"/>
              <a:t>ser</a:t>
            </a:r>
            <a:r>
              <a:rPr lang="en-US" dirty="0"/>
              <a:t> um honeypot</a:t>
            </a:r>
          </a:p>
          <a:p>
            <a:endParaRPr lang="en-US" dirty="0"/>
          </a:p>
          <a:p>
            <a:r>
              <a:rPr lang="en-US" b="1" dirty="0"/>
              <a:t>Rede de </a:t>
            </a:r>
            <a:r>
              <a:rPr lang="en-US" b="1" dirty="0" err="1"/>
              <a:t>anonimato</a:t>
            </a:r>
            <a:r>
              <a:rPr lang="en-US" dirty="0"/>
              <a:t>: </a:t>
            </a:r>
            <a:r>
              <a:rPr lang="en-US" dirty="0" err="1"/>
              <a:t>encaminha</a:t>
            </a:r>
            <a:r>
              <a:rPr lang="en-US" dirty="0"/>
              <a:t> </a:t>
            </a:r>
            <a:r>
              <a:rPr lang="en-US" dirty="0" err="1"/>
              <a:t>tráfego</a:t>
            </a:r>
            <a:r>
              <a:rPr lang="en-US" dirty="0"/>
              <a:t> </a:t>
            </a:r>
            <a:r>
              <a:rPr lang="en-US" dirty="0" err="1"/>
              <a:t>através</a:t>
            </a:r>
            <a:r>
              <a:rPr lang="en-US" dirty="0"/>
              <a:t> de </a:t>
            </a:r>
            <a:r>
              <a:rPr lang="en-US" dirty="0" err="1"/>
              <a:t>uma</a:t>
            </a:r>
            <a:r>
              <a:rPr lang="en-US" dirty="0"/>
              <a:t> </a:t>
            </a:r>
            <a:r>
              <a:rPr lang="en-US" dirty="0" err="1"/>
              <a:t>cadeia</a:t>
            </a:r>
            <a:r>
              <a:rPr lang="en-US" dirty="0"/>
              <a:t> de </a:t>
            </a:r>
            <a:r>
              <a:rPr lang="en-US" dirty="0" err="1"/>
              <a:t>nós</a:t>
            </a:r>
            <a:r>
              <a:rPr lang="en-US" dirty="0"/>
              <a:t> da </a:t>
            </a:r>
            <a:r>
              <a:rPr lang="en-US" dirty="0" err="1"/>
              <a:t>rede</a:t>
            </a:r>
            <a:r>
              <a:rPr lang="en-US" dirty="0"/>
              <a:t> </a:t>
            </a:r>
            <a:r>
              <a:rPr lang="en-US" dirty="0" err="1"/>
              <a:t>chamados</a:t>
            </a:r>
            <a:r>
              <a:rPr lang="en-US" dirty="0"/>
              <a:t> </a:t>
            </a:r>
            <a:r>
              <a:rPr lang="en-US" b="1" dirty="0"/>
              <a:t>relays</a:t>
            </a:r>
            <a:endParaRPr lang="en-US" dirty="0"/>
          </a:p>
          <a:p>
            <a:pPr lvl="1"/>
            <a:r>
              <a:rPr lang="en-US" dirty="0" err="1"/>
              <a:t>Redes</a:t>
            </a:r>
            <a:r>
              <a:rPr lang="en-US" dirty="0"/>
              <a:t> de </a:t>
            </a:r>
            <a:r>
              <a:rPr lang="en-US" dirty="0" err="1"/>
              <a:t>anonimato</a:t>
            </a:r>
            <a:r>
              <a:rPr lang="en-US" dirty="0"/>
              <a:t> </a:t>
            </a:r>
            <a:r>
              <a:rPr lang="en-US" dirty="0" err="1"/>
              <a:t>popupares</a:t>
            </a:r>
            <a:r>
              <a:rPr lang="en-US" dirty="0"/>
              <a:t>: Tor, I2P</a:t>
            </a:r>
          </a:p>
          <a:p>
            <a:endParaRPr lang="en-US" dirty="0"/>
          </a:p>
          <a:p>
            <a:r>
              <a:rPr lang="en-US" dirty="0"/>
              <a:t>Tor </a:t>
            </a:r>
            <a:r>
              <a:rPr lang="en-US" dirty="0" err="1"/>
              <a:t>incorpora</a:t>
            </a:r>
            <a:r>
              <a:rPr lang="en-US" dirty="0"/>
              <a:t> </a:t>
            </a:r>
            <a:r>
              <a:rPr lang="en-US" dirty="0" err="1"/>
              <a:t>algumas</a:t>
            </a:r>
            <a:r>
              <a:rPr lang="en-US" dirty="0"/>
              <a:t> </a:t>
            </a:r>
            <a:r>
              <a:rPr lang="en-US" dirty="0" err="1"/>
              <a:t>ideias</a:t>
            </a:r>
            <a:r>
              <a:rPr lang="en-US" dirty="0"/>
              <a:t> de </a:t>
            </a:r>
            <a:r>
              <a:rPr lang="en-US" b="1" dirty="0"/>
              <a:t>onion routing</a:t>
            </a:r>
          </a:p>
        </p:txBody>
      </p:sp>
      <p:sp>
        <p:nvSpPr>
          <p:cNvPr id="3" name="Date Placeholder 2">
            <a:extLst>
              <a:ext uri="{FF2B5EF4-FFF2-40B4-BE49-F238E27FC236}">
                <a16:creationId xmlns:a16="http://schemas.microsoft.com/office/drawing/2014/main" id="{5FB49B69-9EF6-244B-BD99-C738F0C48AAF}"/>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654AF7C2-0FDE-C645-B58C-DA21305D2986}"/>
              </a:ext>
            </a:extLst>
          </p:cNvPr>
          <p:cNvSpPr>
            <a:spLocks noGrp="1"/>
          </p:cNvSpPr>
          <p:nvPr>
            <p:ph type="sldNum" sz="quarter" idx="12"/>
          </p:nvPr>
        </p:nvSpPr>
        <p:spPr/>
        <p:txBody>
          <a:bodyPr/>
          <a:lstStyle/>
          <a:p>
            <a:fld id="{BAFC06C6-5388-EF48-9B75-F2C2BBFC0E68}" type="slidenum">
              <a:rPr lang="en-US" smtClean="0"/>
              <a:t>47</a:t>
            </a:fld>
            <a:endParaRPr lang="en-US" dirty="0"/>
          </a:p>
        </p:txBody>
      </p:sp>
    </p:spTree>
    <p:extLst>
      <p:ext uri="{BB962C8B-B14F-4D97-AF65-F5344CB8AC3E}">
        <p14:creationId xmlns:p14="http://schemas.microsoft.com/office/powerpoint/2010/main" val="3112118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Protocolos</a:t>
            </a:r>
            <a:r>
              <a:rPr lang="en-US" dirty="0"/>
              <a:t> de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2514600"/>
          </a:xfrm>
        </p:spPr>
        <p:txBody>
          <a:bodyPr>
            <a:normAutofit/>
          </a:bodyPr>
          <a:lstStyle/>
          <a:p>
            <a:pPr lvl="1"/>
            <a:r>
              <a:rPr lang="pt-PT" dirty="0"/>
              <a:t>Utilizador estabelece um circuito entre nós da rede (</a:t>
            </a:r>
            <a:r>
              <a:rPr lang="pt-PT" dirty="0" err="1"/>
              <a:t>relays</a:t>
            </a:r>
            <a:r>
              <a:rPr lang="pt-PT" dirty="0"/>
              <a:t>) de anonimato</a:t>
            </a:r>
            <a:endParaRPr lang="en-US" dirty="0"/>
          </a:p>
          <a:p>
            <a:pPr lvl="1"/>
            <a:r>
              <a:rPr lang="en-US" dirty="0" err="1"/>
              <a:t>Protocolo</a:t>
            </a:r>
            <a:r>
              <a:rPr lang="en-US" dirty="0"/>
              <a:t> de </a:t>
            </a:r>
            <a:r>
              <a:rPr lang="en-US" dirty="0" err="1"/>
              <a:t>segurança</a:t>
            </a:r>
            <a:r>
              <a:rPr lang="en-US" dirty="0"/>
              <a:t> </a:t>
            </a:r>
            <a:r>
              <a:rPr lang="en-US" dirty="0" err="1"/>
              <a:t>garante</a:t>
            </a:r>
            <a:r>
              <a:rPr lang="en-US" dirty="0"/>
              <a:t> que </a:t>
            </a:r>
            <a:r>
              <a:rPr lang="en-US" dirty="0" err="1"/>
              <a:t>mesmo</a:t>
            </a:r>
            <a:r>
              <a:rPr lang="en-US" dirty="0"/>
              <a:t> que um dos relays </a:t>
            </a:r>
            <a:r>
              <a:rPr lang="en-US" dirty="0" err="1"/>
              <a:t>seja</a:t>
            </a:r>
            <a:r>
              <a:rPr lang="en-US" dirty="0"/>
              <a:t> </a:t>
            </a:r>
            <a:r>
              <a:rPr lang="en-US" dirty="0" err="1"/>
              <a:t>comprometido</a:t>
            </a:r>
            <a:r>
              <a:rPr lang="en-US" dirty="0"/>
              <a:t>, o </a:t>
            </a:r>
            <a:r>
              <a:rPr lang="en-US" dirty="0" err="1"/>
              <a:t>anonimato</a:t>
            </a:r>
            <a:r>
              <a:rPr lang="en-US" dirty="0"/>
              <a:t> </a:t>
            </a:r>
            <a:r>
              <a:rPr lang="en-US" dirty="0" err="1"/>
              <a:t>remetente-destinatário</a:t>
            </a:r>
            <a:r>
              <a:rPr lang="en-US" dirty="0"/>
              <a:t> </a:t>
            </a:r>
            <a:r>
              <a:rPr lang="en-US" dirty="0" err="1"/>
              <a:t>não</a:t>
            </a:r>
            <a:r>
              <a:rPr lang="en-US" dirty="0"/>
              <a:t> </a:t>
            </a:r>
            <a:r>
              <a:rPr lang="en-US" dirty="0" err="1"/>
              <a:t>é</a:t>
            </a:r>
            <a:r>
              <a:rPr lang="en-US" dirty="0"/>
              <a:t> </a:t>
            </a:r>
            <a:r>
              <a:rPr lang="en-US" dirty="0" err="1"/>
              <a:t>comprometido</a:t>
            </a:r>
            <a:endParaRPr lang="en-US" dirty="0"/>
          </a:p>
          <a:p>
            <a:pPr lvl="1"/>
            <a:endParaRPr lang="en-US" dirty="0"/>
          </a:p>
          <a:p>
            <a:pPr lvl="1"/>
            <a:endParaRPr lang="en-US" dirty="0"/>
          </a:p>
        </p:txBody>
      </p:sp>
      <p:sp>
        <p:nvSpPr>
          <p:cNvPr id="27" name="Oval 3"/>
          <p:cNvSpPr>
            <a:spLocks noChangeArrowheads="1"/>
          </p:cNvSpPr>
          <p:nvPr/>
        </p:nvSpPr>
        <p:spPr bwMode="auto">
          <a:xfrm>
            <a:off x="3505200" y="38100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28" name="Oval 4"/>
          <p:cNvSpPr>
            <a:spLocks noChangeArrowheads="1"/>
          </p:cNvSpPr>
          <p:nvPr/>
        </p:nvSpPr>
        <p:spPr bwMode="auto">
          <a:xfrm>
            <a:off x="5943600" y="36576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29" name="Oval 5"/>
          <p:cNvSpPr>
            <a:spLocks noChangeArrowheads="1"/>
          </p:cNvSpPr>
          <p:nvPr/>
        </p:nvSpPr>
        <p:spPr bwMode="auto">
          <a:xfrm>
            <a:off x="2438400" y="4495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dirty="0">
                <a:latin typeface="Verdana" charset="0"/>
              </a:rPr>
              <a:t>R</a:t>
            </a:r>
            <a:r>
              <a:rPr lang="en-US" sz="3600" baseline="-25000" dirty="0">
                <a:latin typeface="Verdana" charset="0"/>
              </a:rPr>
              <a:t>1</a:t>
            </a:r>
          </a:p>
        </p:txBody>
      </p:sp>
      <p:sp>
        <p:nvSpPr>
          <p:cNvPr id="30" name="Oval 6"/>
          <p:cNvSpPr>
            <a:spLocks noChangeArrowheads="1"/>
          </p:cNvSpPr>
          <p:nvPr/>
        </p:nvSpPr>
        <p:spPr bwMode="auto">
          <a:xfrm>
            <a:off x="3733800" y="5029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31" name="Oval 7"/>
          <p:cNvSpPr>
            <a:spLocks noChangeArrowheads="1"/>
          </p:cNvSpPr>
          <p:nvPr/>
        </p:nvSpPr>
        <p:spPr bwMode="auto">
          <a:xfrm>
            <a:off x="6934200" y="35052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endParaRPr lang="en-US" sz="3600" baseline="-25000">
              <a:solidFill>
                <a:srgbClr val="FF0000"/>
              </a:solidFill>
              <a:latin typeface="Verdana" charset="0"/>
            </a:endParaRPr>
          </a:p>
        </p:txBody>
      </p:sp>
      <p:sp>
        <p:nvSpPr>
          <p:cNvPr id="32" name="Oval 8"/>
          <p:cNvSpPr>
            <a:spLocks noChangeArrowheads="1"/>
          </p:cNvSpPr>
          <p:nvPr/>
        </p:nvSpPr>
        <p:spPr bwMode="auto">
          <a:xfrm>
            <a:off x="7467600" y="43434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3" name="Oval 9"/>
          <p:cNvSpPr>
            <a:spLocks noChangeArrowheads="1"/>
          </p:cNvSpPr>
          <p:nvPr/>
        </p:nvSpPr>
        <p:spPr bwMode="auto">
          <a:xfrm>
            <a:off x="4724400" y="4114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35" name="Oval 11"/>
          <p:cNvSpPr>
            <a:spLocks noChangeArrowheads="1"/>
          </p:cNvSpPr>
          <p:nvPr/>
        </p:nvSpPr>
        <p:spPr bwMode="auto">
          <a:xfrm>
            <a:off x="1600200" y="36576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endParaRPr lang="en-US" sz="3600" baseline="-25000">
              <a:solidFill>
                <a:srgbClr val="FF0000"/>
              </a:solidFill>
              <a:latin typeface="Verdana" charset="0"/>
            </a:endParaRPr>
          </a:p>
        </p:txBody>
      </p:sp>
      <p:sp>
        <p:nvSpPr>
          <p:cNvPr id="36" name="Oval 12"/>
          <p:cNvSpPr>
            <a:spLocks noChangeArrowheads="1"/>
          </p:cNvSpPr>
          <p:nvPr/>
        </p:nvSpPr>
        <p:spPr bwMode="auto">
          <a:xfrm>
            <a:off x="2667000" y="56388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7" name="Oval 13"/>
          <p:cNvSpPr>
            <a:spLocks noChangeArrowheads="1"/>
          </p:cNvSpPr>
          <p:nvPr/>
        </p:nvSpPr>
        <p:spPr bwMode="auto">
          <a:xfrm>
            <a:off x="5867400" y="48006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8" name="Line 14"/>
          <p:cNvSpPr>
            <a:spLocks noChangeShapeType="1"/>
          </p:cNvSpPr>
          <p:nvPr/>
        </p:nvSpPr>
        <p:spPr bwMode="auto">
          <a:xfrm flipV="1">
            <a:off x="2057400" y="5105400"/>
            <a:ext cx="457200" cy="2286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9" name="Line 15"/>
          <p:cNvSpPr>
            <a:spLocks noChangeShapeType="1"/>
          </p:cNvSpPr>
          <p:nvPr/>
        </p:nvSpPr>
        <p:spPr bwMode="auto">
          <a:xfrm>
            <a:off x="3200400" y="4953000"/>
            <a:ext cx="609600" cy="2286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0" name="Line 16"/>
          <p:cNvSpPr>
            <a:spLocks noChangeShapeType="1"/>
          </p:cNvSpPr>
          <p:nvPr/>
        </p:nvSpPr>
        <p:spPr bwMode="auto">
          <a:xfrm flipV="1">
            <a:off x="4343400" y="4800600"/>
            <a:ext cx="533400" cy="3048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1" name="Line 17"/>
          <p:cNvSpPr>
            <a:spLocks noChangeShapeType="1"/>
          </p:cNvSpPr>
          <p:nvPr/>
        </p:nvSpPr>
        <p:spPr bwMode="auto">
          <a:xfrm flipV="1">
            <a:off x="5486400" y="4191000"/>
            <a:ext cx="533400" cy="3048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2" name="Line 18"/>
          <p:cNvSpPr>
            <a:spLocks noChangeShapeType="1"/>
          </p:cNvSpPr>
          <p:nvPr/>
        </p:nvSpPr>
        <p:spPr bwMode="auto">
          <a:xfrm>
            <a:off x="6553200" y="4343400"/>
            <a:ext cx="838200" cy="15240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47" name="Picture 46"/>
          <p:cNvPicPr>
            <a:picLocks noChangeAspect="1"/>
          </p:cNvPicPr>
          <p:nvPr/>
        </p:nvPicPr>
        <p:blipFill>
          <a:blip r:embed="rId3">
            <a:clrChange>
              <a:clrFrom>
                <a:srgbClr val="FFFFFF"/>
              </a:clrFrom>
              <a:clrTo>
                <a:srgbClr val="FFFFFF">
                  <a:alpha val="0"/>
                </a:srgbClr>
              </a:clrTo>
            </a:clrChange>
          </a:blip>
          <a:stretch>
            <a:fillRect/>
          </a:stretch>
        </p:blipFill>
        <p:spPr>
          <a:xfrm flipH="1">
            <a:off x="7391400" y="3048000"/>
            <a:ext cx="636814" cy="950976"/>
          </a:xfrm>
          <a:prstGeom prst="rect">
            <a:avLst/>
          </a:prstGeom>
        </p:spPr>
      </p:pic>
      <p:pic>
        <p:nvPicPr>
          <p:cNvPr id="48" name="Picture 47"/>
          <p:cNvPicPr>
            <a:picLocks noChangeAspect="1"/>
          </p:cNvPicPr>
          <p:nvPr/>
        </p:nvPicPr>
        <p:blipFill>
          <a:blip r:embed="rId3">
            <a:clrChange>
              <a:clrFrom>
                <a:srgbClr val="FFFFFF"/>
              </a:clrFrom>
              <a:clrTo>
                <a:srgbClr val="FFFFFF">
                  <a:alpha val="0"/>
                </a:srgbClr>
              </a:clrTo>
            </a:clrChange>
          </a:blip>
          <a:stretch>
            <a:fillRect/>
          </a:stretch>
        </p:blipFill>
        <p:spPr>
          <a:xfrm flipH="1">
            <a:off x="4935335" y="3392424"/>
            <a:ext cx="636814" cy="950976"/>
          </a:xfrm>
          <a:prstGeom prst="rect">
            <a:avLst/>
          </a:prstGeom>
        </p:spPr>
      </p:pic>
      <p:pic>
        <p:nvPicPr>
          <p:cNvPr id="49" name="Picture 48"/>
          <p:cNvPicPr>
            <a:picLocks noChangeAspect="1"/>
          </p:cNvPicPr>
          <p:nvPr/>
        </p:nvPicPr>
        <p:blipFill>
          <a:blip r:embed="rId3">
            <a:clrChange>
              <a:clrFrom>
                <a:srgbClr val="FFFFFF"/>
              </a:clrFrom>
              <a:clrTo>
                <a:srgbClr val="FFFFFF">
                  <a:alpha val="0"/>
                </a:srgbClr>
              </a:clrTo>
            </a:clrChange>
          </a:blip>
          <a:stretch>
            <a:fillRect/>
          </a:stretch>
        </p:blipFill>
        <p:spPr>
          <a:xfrm flipH="1">
            <a:off x="2119993" y="3599612"/>
            <a:ext cx="636814" cy="950976"/>
          </a:xfrm>
          <a:prstGeom prst="rect">
            <a:avLst/>
          </a:prstGeom>
        </p:spPr>
      </p:pic>
      <p:pic>
        <p:nvPicPr>
          <p:cNvPr id="50" name="Picture 5" descr="D:\Classes\5700\assets\User Coat Blue-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515274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15" descr="D:\Pictures\soft-scraps icons\User Preppy Red-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27674" y="5562145"/>
            <a:ext cx="668224" cy="66822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Date Placeholder 2">
            <a:extLst>
              <a:ext uri="{FF2B5EF4-FFF2-40B4-BE49-F238E27FC236}">
                <a16:creationId xmlns:a16="http://schemas.microsoft.com/office/drawing/2014/main" id="{530E2B13-0483-AA4D-BA7A-5D219A1B32E7}"/>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F8CCBDD7-AE1B-694D-AB27-4DCE5AE484FE}"/>
              </a:ext>
            </a:extLst>
          </p:cNvPr>
          <p:cNvSpPr>
            <a:spLocks noGrp="1"/>
          </p:cNvSpPr>
          <p:nvPr>
            <p:ph type="sldNum" sz="quarter" idx="12"/>
          </p:nvPr>
        </p:nvSpPr>
        <p:spPr/>
        <p:txBody>
          <a:bodyPr/>
          <a:lstStyle/>
          <a:p>
            <a:fld id="{BAFC06C6-5388-EF48-9B75-F2C2BBFC0E68}" type="slidenum">
              <a:rPr lang="en-US" smtClean="0"/>
              <a:t>48</a:t>
            </a:fld>
            <a:endParaRPr lang="en-US" dirty="0"/>
          </a:p>
        </p:txBody>
      </p:sp>
    </p:spTree>
    <p:extLst>
      <p:ext uri="{BB962C8B-B14F-4D97-AF65-F5344CB8AC3E}">
        <p14:creationId xmlns:p14="http://schemas.microsoft.com/office/powerpoint/2010/main" val="2232226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Estabelecimento</a:t>
            </a:r>
            <a:r>
              <a:rPr lang="en-US" dirty="0"/>
              <a:t> do </a:t>
            </a:r>
            <a:r>
              <a:rPr lang="en-US" dirty="0" err="1"/>
              <a:t>caminho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4832350"/>
            <a:ext cx="8229600" cy="1324610"/>
          </a:xfrm>
        </p:spPr>
        <p:txBody>
          <a:bodyPr>
            <a:noAutofit/>
          </a:bodyPr>
          <a:lstStyle/>
          <a:p>
            <a:r>
              <a:rPr lang="en-US" sz="2400" dirty="0" err="1"/>
              <a:t>Informação</a:t>
            </a:r>
            <a:r>
              <a:rPr lang="en-US" sz="2400" dirty="0"/>
              <a:t> de routing </a:t>
            </a:r>
            <a:r>
              <a:rPr lang="en-US" sz="2400" dirty="0" err="1"/>
              <a:t>em</a:t>
            </a:r>
            <a:r>
              <a:rPr lang="en-US" sz="2400" dirty="0"/>
              <a:t> </a:t>
            </a:r>
            <a:r>
              <a:rPr lang="en-US" sz="2400" dirty="0" err="1"/>
              <a:t>cada</a:t>
            </a:r>
            <a:r>
              <a:rPr lang="en-US" sz="2400" dirty="0"/>
              <a:t> link </a:t>
            </a:r>
            <a:r>
              <a:rPr lang="en-US" sz="2400" dirty="0" err="1"/>
              <a:t>cifrada</a:t>
            </a:r>
            <a:r>
              <a:rPr lang="en-US" sz="2400" dirty="0"/>
              <a:t> com a </a:t>
            </a:r>
            <a:r>
              <a:rPr lang="en-US" sz="2400" dirty="0" err="1"/>
              <a:t>chave</a:t>
            </a:r>
            <a:r>
              <a:rPr lang="en-US" sz="2400" dirty="0"/>
              <a:t> </a:t>
            </a:r>
            <a:r>
              <a:rPr lang="en-US" sz="2400" dirty="0" err="1"/>
              <a:t>publica</a:t>
            </a:r>
            <a:r>
              <a:rPr lang="en-US" sz="2400" dirty="0"/>
              <a:t> do respective relay</a:t>
            </a:r>
          </a:p>
          <a:p>
            <a:r>
              <a:rPr lang="en-US" sz="2400" dirty="0" err="1"/>
              <a:t>Cada</a:t>
            </a:r>
            <a:r>
              <a:rPr lang="en-US" sz="2400" dirty="0"/>
              <a:t> relay </a:t>
            </a:r>
            <a:r>
              <a:rPr lang="en-US" sz="2400" dirty="0" err="1"/>
              <a:t>aprende</a:t>
            </a:r>
            <a:r>
              <a:rPr lang="en-US" sz="2400" dirty="0"/>
              <a:t> </a:t>
            </a:r>
            <a:r>
              <a:rPr lang="en-US" sz="2400" dirty="0" err="1"/>
              <a:t>apenas</a:t>
            </a:r>
            <a:r>
              <a:rPr lang="en-US" sz="2400" dirty="0"/>
              <a:t> o </a:t>
            </a:r>
            <a:r>
              <a:rPr lang="en-US" sz="2400" dirty="0" err="1"/>
              <a:t>próximo</a:t>
            </a:r>
            <a:r>
              <a:rPr lang="en-US" sz="2400" dirty="0"/>
              <a:t> relay do </a:t>
            </a:r>
            <a:r>
              <a:rPr lang="en-US" sz="2400" dirty="0" err="1"/>
              <a:t>circuito</a:t>
            </a:r>
            <a:endParaRPr lang="en-US" sz="2400"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
        <p:nvSpPr>
          <p:cNvPr id="3" name="Date Placeholder 2">
            <a:extLst>
              <a:ext uri="{FF2B5EF4-FFF2-40B4-BE49-F238E27FC236}">
                <a16:creationId xmlns:a16="http://schemas.microsoft.com/office/drawing/2014/main" id="{F0D56B84-6202-1C47-8AB0-006667CF054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1F71E72-304D-7444-B072-C90DD588BC72}"/>
              </a:ext>
            </a:extLst>
          </p:cNvPr>
          <p:cNvSpPr>
            <a:spLocks noGrp="1"/>
          </p:cNvSpPr>
          <p:nvPr>
            <p:ph type="sldNum" sz="quarter" idx="12"/>
          </p:nvPr>
        </p:nvSpPr>
        <p:spPr/>
        <p:txBody>
          <a:bodyPr/>
          <a:lstStyle/>
          <a:p>
            <a:fld id="{BAFC06C6-5388-EF48-9B75-F2C2BBFC0E68}" type="slidenum">
              <a:rPr lang="en-US" smtClean="0"/>
              <a:t>49</a:t>
            </a:fld>
            <a:endParaRPr lang="en-US" dirty="0"/>
          </a:p>
        </p:txBody>
      </p:sp>
    </p:spTree>
    <p:extLst>
      <p:ext uri="{BB962C8B-B14F-4D97-AF65-F5344CB8AC3E}">
        <p14:creationId xmlns:p14="http://schemas.microsoft.com/office/powerpoint/2010/main" val="1967414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BCD8-6A7A-A046-9F88-56DDC8A76BF0}"/>
              </a:ext>
            </a:extLst>
          </p:cNvPr>
          <p:cNvSpPr>
            <a:spLocks noGrp="1"/>
          </p:cNvSpPr>
          <p:nvPr>
            <p:ph type="title"/>
          </p:nvPr>
        </p:nvSpPr>
        <p:spPr/>
        <p:txBody>
          <a:bodyPr/>
          <a:lstStyle/>
          <a:p>
            <a:r>
              <a:rPr lang="en-US" dirty="0" err="1"/>
              <a:t>Evolução</a:t>
            </a:r>
            <a:r>
              <a:rPr lang="en-US" dirty="0"/>
              <a:t> do </a:t>
            </a:r>
            <a:r>
              <a:rPr lang="en-US" dirty="0" err="1"/>
              <a:t>cibercrime</a:t>
            </a:r>
            <a:endParaRPr lang="en-US" dirty="0"/>
          </a:p>
        </p:txBody>
      </p:sp>
      <p:sp>
        <p:nvSpPr>
          <p:cNvPr id="4" name="Footer Placeholder 3">
            <a:extLst>
              <a:ext uri="{FF2B5EF4-FFF2-40B4-BE49-F238E27FC236}">
                <a16:creationId xmlns:a16="http://schemas.microsoft.com/office/drawing/2014/main" id="{C65FCF4E-B165-9B43-ADF6-3947C260404A}"/>
              </a:ext>
            </a:extLst>
          </p:cNvPr>
          <p:cNvSpPr>
            <a:spLocks noGrp="1"/>
          </p:cNvSpPr>
          <p:nvPr>
            <p:ph type="ftr" sz="quarter" idx="11"/>
          </p:nvPr>
        </p:nvSpPr>
        <p:spPr/>
        <p:txBody>
          <a:bodyPr/>
          <a:lstStyle/>
          <a:p>
            <a:r>
              <a:rPr lang="en-US"/>
              <a:t>Cibercrime - Nuno Santos</a:t>
            </a:r>
            <a:endParaRPr lang="en-US" dirty="0"/>
          </a:p>
        </p:txBody>
      </p:sp>
      <p:pic>
        <p:nvPicPr>
          <p:cNvPr id="7" name="Picture 6">
            <a:extLst>
              <a:ext uri="{FF2B5EF4-FFF2-40B4-BE49-F238E27FC236}">
                <a16:creationId xmlns:a16="http://schemas.microsoft.com/office/drawing/2014/main" id="{72A4FEA3-64BB-F944-A4DE-91D4BEA4E315}"/>
              </a:ext>
            </a:extLst>
          </p:cNvPr>
          <p:cNvPicPr>
            <a:picLocks noChangeAspect="1"/>
          </p:cNvPicPr>
          <p:nvPr/>
        </p:nvPicPr>
        <p:blipFill>
          <a:blip r:embed="rId3"/>
          <a:stretch>
            <a:fillRect/>
          </a:stretch>
        </p:blipFill>
        <p:spPr>
          <a:xfrm>
            <a:off x="1457198" y="1251314"/>
            <a:ext cx="6620002" cy="4978832"/>
          </a:xfrm>
          <a:prstGeom prst="rect">
            <a:avLst/>
          </a:prstGeom>
        </p:spPr>
      </p:pic>
      <p:sp>
        <p:nvSpPr>
          <p:cNvPr id="3" name="Date Placeholder 2">
            <a:extLst>
              <a:ext uri="{FF2B5EF4-FFF2-40B4-BE49-F238E27FC236}">
                <a16:creationId xmlns:a16="http://schemas.microsoft.com/office/drawing/2014/main" id="{4CD8295D-6F43-0A4C-A71B-F7491001889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853437F-74A4-E645-927E-4D2B3EEE9F2A}"/>
              </a:ext>
            </a:extLst>
          </p:cNvPr>
          <p:cNvSpPr>
            <a:spLocks noGrp="1"/>
          </p:cNvSpPr>
          <p:nvPr>
            <p:ph type="sldNum" sz="quarter" idx="12"/>
          </p:nvPr>
        </p:nvSpPr>
        <p:spPr/>
        <p:txBody>
          <a:bodyPr/>
          <a:lstStyle/>
          <a:p>
            <a:fld id="{BAFC06C6-5388-EF48-9B75-F2C2BBFC0E68}" type="slidenum">
              <a:rPr lang="en-US" smtClean="0"/>
              <a:t>5</a:t>
            </a:fld>
            <a:endParaRPr lang="en-US" dirty="0"/>
          </a:p>
        </p:txBody>
      </p:sp>
    </p:spTree>
    <p:extLst>
      <p:ext uri="{BB962C8B-B14F-4D97-AF65-F5344CB8AC3E}">
        <p14:creationId xmlns:p14="http://schemas.microsoft.com/office/powerpoint/2010/main" val="666660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85000" lnSpcReduction="20000"/>
          </a:bodyPr>
          <a:lstStyle/>
          <a:p>
            <a:r>
              <a:rPr lang="en-US" dirty="0" err="1"/>
              <a:t>Informação</a:t>
            </a:r>
            <a:r>
              <a:rPr lang="en-US" dirty="0"/>
              <a:t> de routing </a:t>
            </a:r>
            <a:r>
              <a:rPr lang="en-US" dirty="0" err="1"/>
              <a:t>em</a:t>
            </a:r>
            <a:r>
              <a:rPr lang="en-US" dirty="0"/>
              <a:t> </a:t>
            </a:r>
            <a:r>
              <a:rPr lang="en-US" dirty="0" err="1"/>
              <a:t>cada</a:t>
            </a:r>
            <a:r>
              <a:rPr lang="en-US" dirty="0"/>
              <a:t> link </a:t>
            </a:r>
            <a:r>
              <a:rPr lang="en-US" dirty="0" err="1"/>
              <a:t>cifrada</a:t>
            </a:r>
            <a:r>
              <a:rPr lang="en-US" dirty="0"/>
              <a:t> com a </a:t>
            </a:r>
            <a:r>
              <a:rPr lang="en-US" dirty="0" err="1"/>
              <a:t>chave</a:t>
            </a:r>
            <a:r>
              <a:rPr lang="en-US" dirty="0"/>
              <a:t> </a:t>
            </a:r>
            <a:r>
              <a:rPr lang="en-US" dirty="0" err="1"/>
              <a:t>publica</a:t>
            </a:r>
            <a:r>
              <a:rPr lang="en-US" dirty="0"/>
              <a:t> do respective relay</a:t>
            </a:r>
          </a:p>
          <a:p>
            <a:r>
              <a:rPr lang="en-US" dirty="0" err="1"/>
              <a:t>Cada</a:t>
            </a:r>
            <a:r>
              <a:rPr lang="en-US" dirty="0"/>
              <a:t> relay </a:t>
            </a:r>
            <a:r>
              <a:rPr lang="en-US" dirty="0" err="1"/>
              <a:t>aprende</a:t>
            </a:r>
            <a:r>
              <a:rPr lang="en-US" dirty="0"/>
              <a:t> </a:t>
            </a:r>
            <a:r>
              <a:rPr lang="en-US" dirty="0" err="1"/>
              <a:t>apenas</a:t>
            </a:r>
            <a:r>
              <a:rPr lang="en-US" dirty="0"/>
              <a:t> o </a:t>
            </a:r>
            <a:r>
              <a:rPr lang="en-US" dirty="0" err="1"/>
              <a:t>próximo</a:t>
            </a:r>
            <a:r>
              <a:rPr lang="en-US" dirty="0"/>
              <a:t> relay do </a:t>
            </a:r>
            <a:r>
              <a:rPr lang="en-US" dirty="0" err="1"/>
              <a:t>circuito</a:t>
            </a:r>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
        <p:nvSpPr>
          <p:cNvPr id="3" name="Date Placeholder 2">
            <a:extLst>
              <a:ext uri="{FF2B5EF4-FFF2-40B4-BE49-F238E27FC236}">
                <a16:creationId xmlns:a16="http://schemas.microsoft.com/office/drawing/2014/main" id="{A56485B2-CEB6-7C41-8A18-66E6CC929FA3}"/>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3F59DB39-4E8E-9C48-B64C-AF6CF76C217E}"/>
              </a:ext>
            </a:extLst>
          </p:cNvPr>
          <p:cNvSpPr>
            <a:spLocks noGrp="1"/>
          </p:cNvSpPr>
          <p:nvPr>
            <p:ph type="sldNum" sz="quarter" idx="12"/>
          </p:nvPr>
        </p:nvSpPr>
        <p:spPr/>
        <p:txBody>
          <a:bodyPr/>
          <a:lstStyle/>
          <a:p>
            <a:fld id="{BAFC06C6-5388-EF48-9B75-F2C2BBFC0E68}" type="slidenum">
              <a:rPr lang="en-US" smtClean="0"/>
              <a:t>50</a:t>
            </a:fld>
            <a:endParaRPr lang="en-US" dirty="0"/>
          </a:p>
        </p:txBody>
      </p:sp>
    </p:spTree>
    <p:extLst>
      <p:ext uri="{BB962C8B-B14F-4D97-AF65-F5344CB8AC3E}">
        <p14:creationId xmlns:p14="http://schemas.microsoft.com/office/powerpoint/2010/main" val="3300601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85000" lnSpcReduction="20000"/>
          </a:bodyPr>
          <a:lstStyle/>
          <a:p>
            <a:r>
              <a:rPr lang="en-US" dirty="0" err="1"/>
              <a:t>Informação</a:t>
            </a:r>
            <a:r>
              <a:rPr lang="en-US" dirty="0"/>
              <a:t> de routing </a:t>
            </a:r>
            <a:r>
              <a:rPr lang="en-US" dirty="0" err="1"/>
              <a:t>em</a:t>
            </a:r>
            <a:r>
              <a:rPr lang="en-US" dirty="0"/>
              <a:t> </a:t>
            </a:r>
            <a:r>
              <a:rPr lang="en-US" dirty="0" err="1"/>
              <a:t>cada</a:t>
            </a:r>
            <a:r>
              <a:rPr lang="en-US" dirty="0"/>
              <a:t> link </a:t>
            </a:r>
            <a:r>
              <a:rPr lang="en-US" dirty="0" err="1"/>
              <a:t>cifrada</a:t>
            </a:r>
            <a:r>
              <a:rPr lang="en-US" dirty="0"/>
              <a:t> com a </a:t>
            </a:r>
            <a:r>
              <a:rPr lang="en-US" dirty="0" err="1"/>
              <a:t>chave</a:t>
            </a:r>
            <a:r>
              <a:rPr lang="en-US" dirty="0"/>
              <a:t> </a:t>
            </a:r>
            <a:r>
              <a:rPr lang="en-US" dirty="0" err="1"/>
              <a:t>publica</a:t>
            </a:r>
            <a:r>
              <a:rPr lang="en-US" dirty="0"/>
              <a:t> do respective relay</a:t>
            </a:r>
          </a:p>
          <a:p>
            <a:r>
              <a:rPr lang="en-US" dirty="0" err="1"/>
              <a:t>Cada</a:t>
            </a:r>
            <a:r>
              <a:rPr lang="en-US" dirty="0"/>
              <a:t> relay </a:t>
            </a:r>
            <a:r>
              <a:rPr lang="en-US" dirty="0" err="1"/>
              <a:t>aprende</a:t>
            </a:r>
            <a:r>
              <a:rPr lang="en-US" dirty="0"/>
              <a:t> </a:t>
            </a:r>
            <a:r>
              <a:rPr lang="en-US" dirty="0" err="1"/>
              <a:t>apenas</a:t>
            </a:r>
            <a:r>
              <a:rPr lang="en-US" dirty="0"/>
              <a:t> o </a:t>
            </a:r>
            <a:r>
              <a:rPr lang="en-US" dirty="0" err="1"/>
              <a:t>próximo</a:t>
            </a:r>
            <a:r>
              <a:rPr lang="en-US" dirty="0"/>
              <a:t> relay do </a:t>
            </a:r>
            <a:r>
              <a:rPr lang="en-US" dirty="0" err="1"/>
              <a:t>circuito</a:t>
            </a:r>
            <a:endParaRPr lang="en-US" dirty="0"/>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
        <p:nvSpPr>
          <p:cNvPr id="3" name="Date Placeholder 2">
            <a:extLst>
              <a:ext uri="{FF2B5EF4-FFF2-40B4-BE49-F238E27FC236}">
                <a16:creationId xmlns:a16="http://schemas.microsoft.com/office/drawing/2014/main" id="{B9B08C2A-3E92-A644-933A-D8D8782CB916}"/>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2202D317-DAA4-7C43-BF56-2153DBD9D80D}"/>
              </a:ext>
            </a:extLst>
          </p:cNvPr>
          <p:cNvSpPr>
            <a:spLocks noGrp="1"/>
          </p:cNvSpPr>
          <p:nvPr>
            <p:ph type="sldNum" sz="quarter" idx="12"/>
          </p:nvPr>
        </p:nvSpPr>
        <p:spPr/>
        <p:txBody>
          <a:bodyPr/>
          <a:lstStyle/>
          <a:p>
            <a:fld id="{BAFC06C6-5388-EF48-9B75-F2C2BBFC0E68}" type="slidenum">
              <a:rPr lang="en-US" smtClean="0"/>
              <a:t>51</a:t>
            </a:fld>
            <a:endParaRPr lang="en-US" dirty="0"/>
          </a:p>
        </p:txBody>
      </p:sp>
    </p:spTree>
    <p:extLst>
      <p:ext uri="{BB962C8B-B14F-4D97-AF65-F5344CB8AC3E}">
        <p14:creationId xmlns:p14="http://schemas.microsoft.com/office/powerpoint/2010/main" val="663285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85000" lnSpcReduction="20000"/>
          </a:bodyPr>
          <a:lstStyle/>
          <a:p>
            <a:r>
              <a:rPr lang="en-US" dirty="0" err="1"/>
              <a:t>Informação</a:t>
            </a:r>
            <a:r>
              <a:rPr lang="en-US" dirty="0"/>
              <a:t> de routing </a:t>
            </a:r>
            <a:r>
              <a:rPr lang="en-US" dirty="0" err="1"/>
              <a:t>em</a:t>
            </a:r>
            <a:r>
              <a:rPr lang="en-US" dirty="0"/>
              <a:t> </a:t>
            </a:r>
            <a:r>
              <a:rPr lang="en-US" dirty="0" err="1"/>
              <a:t>cada</a:t>
            </a:r>
            <a:r>
              <a:rPr lang="en-US" dirty="0"/>
              <a:t> link </a:t>
            </a:r>
            <a:r>
              <a:rPr lang="en-US" dirty="0" err="1"/>
              <a:t>cifrada</a:t>
            </a:r>
            <a:r>
              <a:rPr lang="en-US" dirty="0"/>
              <a:t> com a </a:t>
            </a:r>
            <a:r>
              <a:rPr lang="en-US" dirty="0" err="1"/>
              <a:t>chave</a:t>
            </a:r>
            <a:r>
              <a:rPr lang="en-US" dirty="0"/>
              <a:t> </a:t>
            </a:r>
            <a:r>
              <a:rPr lang="en-US" dirty="0" err="1"/>
              <a:t>publica</a:t>
            </a:r>
            <a:r>
              <a:rPr lang="en-US" dirty="0"/>
              <a:t> do respective relay</a:t>
            </a:r>
          </a:p>
          <a:p>
            <a:r>
              <a:rPr lang="en-US" dirty="0" err="1"/>
              <a:t>Cada</a:t>
            </a:r>
            <a:r>
              <a:rPr lang="en-US" dirty="0"/>
              <a:t> relay </a:t>
            </a:r>
            <a:r>
              <a:rPr lang="en-US" dirty="0" err="1"/>
              <a:t>aprende</a:t>
            </a:r>
            <a:r>
              <a:rPr lang="en-US" dirty="0"/>
              <a:t> </a:t>
            </a:r>
            <a:r>
              <a:rPr lang="en-US" dirty="0" err="1"/>
              <a:t>apenas</a:t>
            </a:r>
            <a:r>
              <a:rPr lang="en-US" dirty="0"/>
              <a:t> o </a:t>
            </a:r>
            <a:r>
              <a:rPr lang="en-US" dirty="0" err="1"/>
              <a:t>próximo</a:t>
            </a:r>
            <a:r>
              <a:rPr lang="en-US" dirty="0"/>
              <a:t> relay do </a:t>
            </a:r>
            <a:r>
              <a:rPr lang="en-US" dirty="0" err="1"/>
              <a:t>circuito</a:t>
            </a:r>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0" name="Rectangle 16"/>
          <p:cNvSpPr>
            <a:spLocks noChangeArrowheads="1"/>
          </p:cNvSpPr>
          <p:nvPr/>
        </p:nvSpPr>
        <p:spPr bwMode="auto">
          <a:xfrm>
            <a:off x="1752600" y="4572000"/>
            <a:ext cx="6858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3</a:t>
            </a:r>
            <a:r>
              <a:rPr lang="en-US" sz="1600">
                <a:solidFill>
                  <a:srgbClr val="000000"/>
                </a:solidFill>
                <a:latin typeface="Verdana" charset="0"/>
              </a:rPr>
              <a:t>,k</a:t>
            </a:r>
            <a:r>
              <a:rPr lang="en-US" sz="1600" baseline="-25000">
                <a:solidFill>
                  <a:srgbClr val="000000"/>
                </a:solidFill>
                <a:latin typeface="Verdana" charset="0"/>
              </a:rPr>
              <a:t>2</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2</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2</a:t>
            </a:r>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5" name="Picture 22"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219200"/>
            <a:ext cx="560388"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
        <p:nvSpPr>
          <p:cNvPr id="3" name="Date Placeholder 2">
            <a:extLst>
              <a:ext uri="{FF2B5EF4-FFF2-40B4-BE49-F238E27FC236}">
                <a16:creationId xmlns:a16="http://schemas.microsoft.com/office/drawing/2014/main" id="{265DCE4D-04D7-EE48-AC98-D3558D8DA3B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3B46224D-E9FC-D14B-937C-03392E7C6E5E}"/>
              </a:ext>
            </a:extLst>
          </p:cNvPr>
          <p:cNvSpPr>
            <a:spLocks noGrp="1"/>
          </p:cNvSpPr>
          <p:nvPr>
            <p:ph type="sldNum" sz="quarter" idx="12"/>
          </p:nvPr>
        </p:nvSpPr>
        <p:spPr/>
        <p:txBody>
          <a:bodyPr/>
          <a:lstStyle/>
          <a:p>
            <a:fld id="{BAFC06C6-5388-EF48-9B75-F2C2BBFC0E68}" type="slidenum">
              <a:rPr lang="en-US" smtClean="0"/>
              <a:t>52</a:t>
            </a:fld>
            <a:endParaRPr lang="en-US" dirty="0"/>
          </a:p>
        </p:txBody>
      </p:sp>
    </p:spTree>
    <p:extLst>
      <p:ext uri="{BB962C8B-B14F-4D97-AF65-F5344CB8AC3E}">
        <p14:creationId xmlns:p14="http://schemas.microsoft.com/office/powerpoint/2010/main" val="2156973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85000" lnSpcReduction="20000"/>
          </a:bodyPr>
          <a:lstStyle/>
          <a:p>
            <a:r>
              <a:rPr lang="en-US" dirty="0" err="1"/>
              <a:t>Informação</a:t>
            </a:r>
            <a:r>
              <a:rPr lang="en-US" dirty="0"/>
              <a:t> de routing </a:t>
            </a:r>
            <a:r>
              <a:rPr lang="en-US" dirty="0" err="1"/>
              <a:t>em</a:t>
            </a:r>
            <a:r>
              <a:rPr lang="en-US" dirty="0"/>
              <a:t> </a:t>
            </a:r>
            <a:r>
              <a:rPr lang="en-US" dirty="0" err="1"/>
              <a:t>cada</a:t>
            </a:r>
            <a:r>
              <a:rPr lang="en-US" dirty="0"/>
              <a:t> link </a:t>
            </a:r>
            <a:r>
              <a:rPr lang="en-US" dirty="0" err="1"/>
              <a:t>cifrada</a:t>
            </a:r>
            <a:r>
              <a:rPr lang="en-US" dirty="0"/>
              <a:t> com a </a:t>
            </a:r>
            <a:r>
              <a:rPr lang="en-US" dirty="0" err="1"/>
              <a:t>chave</a:t>
            </a:r>
            <a:r>
              <a:rPr lang="en-US" dirty="0"/>
              <a:t> </a:t>
            </a:r>
            <a:r>
              <a:rPr lang="en-US" dirty="0" err="1"/>
              <a:t>publica</a:t>
            </a:r>
            <a:r>
              <a:rPr lang="en-US" dirty="0"/>
              <a:t> do respective relay</a:t>
            </a:r>
          </a:p>
          <a:p>
            <a:r>
              <a:rPr lang="en-US" dirty="0" err="1"/>
              <a:t>Cada</a:t>
            </a:r>
            <a:r>
              <a:rPr lang="en-US" dirty="0"/>
              <a:t> relay </a:t>
            </a:r>
            <a:r>
              <a:rPr lang="en-US" dirty="0" err="1"/>
              <a:t>aprende</a:t>
            </a:r>
            <a:r>
              <a:rPr lang="en-US" dirty="0"/>
              <a:t> </a:t>
            </a:r>
            <a:r>
              <a:rPr lang="en-US" dirty="0" err="1"/>
              <a:t>apenas</a:t>
            </a:r>
            <a:r>
              <a:rPr lang="en-US" dirty="0"/>
              <a:t> o </a:t>
            </a:r>
            <a:r>
              <a:rPr lang="en-US" dirty="0" err="1"/>
              <a:t>próximo</a:t>
            </a:r>
            <a:r>
              <a:rPr lang="en-US" dirty="0"/>
              <a:t> relay do </a:t>
            </a:r>
            <a:r>
              <a:rPr lang="en-US" dirty="0" err="1"/>
              <a:t>circuito</a:t>
            </a:r>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 name="Rectangle 15"/>
          <p:cNvSpPr>
            <a:spLocks noChangeArrowheads="1"/>
          </p:cNvSpPr>
          <p:nvPr/>
        </p:nvSpPr>
        <p:spPr bwMode="auto">
          <a:xfrm>
            <a:off x="228600" y="4724400"/>
            <a:ext cx="8763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2</a:t>
            </a:r>
            <a:r>
              <a:rPr lang="en-US" sz="1600">
                <a:solidFill>
                  <a:srgbClr val="000000"/>
                </a:solidFill>
                <a:latin typeface="Verdana" charset="0"/>
              </a:rPr>
              <a:t>,k</a:t>
            </a:r>
            <a:r>
              <a:rPr lang="en-US" sz="1600" baseline="-25000">
                <a:solidFill>
                  <a:srgbClr val="000000"/>
                </a:solidFill>
                <a:latin typeface="Verdana" charset="0"/>
              </a:rPr>
              <a:t>1</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1</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1</a:t>
            </a:r>
          </a:p>
        </p:txBody>
      </p:sp>
      <p:sp>
        <p:nvSpPr>
          <p:cNvPr id="20" name="Rectangle 16"/>
          <p:cNvSpPr>
            <a:spLocks noChangeArrowheads="1"/>
          </p:cNvSpPr>
          <p:nvPr/>
        </p:nvSpPr>
        <p:spPr bwMode="auto">
          <a:xfrm>
            <a:off x="1752600" y="4572000"/>
            <a:ext cx="6858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3</a:t>
            </a:r>
            <a:r>
              <a:rPr lang="en-US" sz="1600">
                <a:solidFill>
                  <a:srgbClr val="000000"/>
                </a:solidFill>
                <a:latin typeface="Verdana" charset="0"/>
              </a:rPr>
              <a:t>,k</a:t>
            </a:r>
            <a:r>
              <a:rPr lang="en-US" sz="1600" baseline="-25000">
                <a:solidFill>
                  <a:srgbClr val="000000"/>
                </a:solidFill>
                <a:latin typeface="Verdana" charset="0"/>
              </a:rPr>
              <a:t>2</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2</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2</a:t>
            </a:r>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4" name="Picture 21"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188" y="3400425"/>
            <a:ext cx="760412" cy="866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2"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219200"/>
            <a:ext cx="560388"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
        <p:nvSpPr>
          <p:cNvPr id="3" name="Date Placeholder 2">
            <a:extLst>
              <a:ext uri="{FF2B5EF4-FFF2-40B4-BE49-F238E27FC236}">
                <a16:creationId xmlns:a16="http://schemas.microsoft.com/office/drawing/2014/main" id="{2E32E4E6-8E4D-624B-85C5-5DEF753DDD55}"/>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B8C2CA1-730B-954A-BD99-BDAADF52B4FF}"/>
              </a:ext>
            </a:extLst>
          </p:cNvPr>
          <p:cNvSpPr>
            <a:spLocks noGrp="1"/>
          </p:cNvSpPr>
          <p:nvPr>
            <p:ph type="sldNum" sz="quarter" idx="12"/>
          </p:nvPr>
        </p:nvSpPr>
        <p:spPr/>
        <p:txBody>
          <a:bodyPr/>
          <a:lstStyle/>
          <a:p>
            <a:fld id="{BAFC06C6-5388-EF48-9B75-F2C2BBFC0E68}" type="slidenum">
              <a:rPr lang="en-US" smtClean="0"/>
              <a:t>53</a:t>
            </a:fld>
            <a:endParaRPr lang="en-US" dirty="0"/>
          </a:p>
        </p:txBody>
      </p:sp>
    </p:spTree>
    <p:extLst>
      <p:ext uri="{BB962C8B-B14F-4D97-AF65-F5344CB8AC3E}">
        <p14:creationId xmlns:p14="http://schemas.microsoft.com/office/powerpoint/2010/main" val="819847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A 2</a:t>
            </a:r>
            <a:r>
              <a:rPr lang="en-US" baseline="30000" dirty="0"/>
              <a:t>a</a:t>
            </a:r>
            <a:r>
              <a:rPr lang="en-US" dirty="0"/>
              <a:t> </a:t>
            </a:r>
            <a:r>
              <a:rPr lang="en-US" dirty="0" err="1"/>
              <a:t>geração</a:t>
            </a:r>
            <a:r>
              <a:rPr lang="en-US" dirty="0"/>
              <a:t> de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1905000"/>
          </a:xfrm>
        </p:spPr>
        <p:txBody>
          <a:bodyPr>
            <a:normAutofit/>
          </a:bodyPr>
          <a:lstStyle/>
          <a:p>
            <a:r>
              <a:rPr lang="en-US" b="1" dirty="0"/>
              <a:t>Tor</a:t>
            </a:r>
            <a:r>
              <a:rPr lang="en-US" dirty="0"/>
              <a:t> </a:t>
            </a:r>
            <a:r>
              <a:rPr lang="en-US" dirty="0" err="1"/>
              <a:t>é</a:t>
            </a:r>
            <a:r>
              <a:rPr lang="en-US" dirty="0"/>
              <a:t> </a:t>
            </a:r>
            <a:r>
              <a:rPr lang="en-US" dirty="0" err="1"/>
              <a:t>uma</a:t>
            </a:r>
            <a:r>
              <a:rPr lang="en-US" dirty="0"/>
              <a:t> </a:t>
            </a:r>
            <a:r>
              <a:rPr lang="en-US" dirty="0" err="1"/>
              <a:t>rede</a:t>
            </a:r>
            <a:r>
              <a:rPr lang="en-US" dirty="0"/>
              <a:t> de </a:t>
            </a:r>
            <a:r>
              <a:rPr lang="en-US" dirty="0" err="1"/>
              <a:t>anonimato</a:t>
            </a:r>
            <a:r>
              <a:rPr lang="en-US" dirty="0"/>
              <a:t> de </a:t>
            </a:r>
            <a:r>
              <a:rPr lang="en-US" dirty="0" err="1"/>
              <a:t>baixa</a:t>
            </a:r>
            <a:r>
              <a:rPr lang="en-US" dirty="0"/>
              <a:t> </a:t>
            </a:r>
            <a:r>
              <a:rPr lang="en-US" dirty="0" err="1"/>
              <a:t>latência</a:t>
            </a:r>
            <a:r>
              <a:rPr lang="en-US" dirty="0"/>
              <a:t> para </a:t>
            </a:r>
            <a:r>
              <a:rPr lang="en-US" dirty="0" err="1"/>
              <a:t>comunicações</a:t>
            </a:r>
            <a:r>
              <a:rPr lang="en-US" dirty="0"/>
              <a:t> </a:t>
            </a:r>
            <a:r>
              <a:rPr lang="en-US" dirty="0" err="1"/>
              <a:t>na</a:t>
            </a:r>
            <a:r>
              <a:rPr lang="en-US" dirty="0"/>
              <a:t> Internet</a:t>
            </a:r>
          </a:p>
          <a:p>
            <a:pPr lvl="1"/>
            <a:endParaRPr lang="en-US" dirty="0"/>
          </a:p>
        </p:txBody>
      </p:sp>
      <p:pic>
        <p:nvPicPr>
          <p:cNvPr id="7" name="Picture 6"/>
          <p:cNvPicPr>
            <a:picLocks noChangeAspect="1"/>
          </p:cNvPicPr>
          <p:nvPr/>
        </p:nvPicPr>
        <p:blipFill>
          <a:blip r:embed="rId3"/>
          <a:stretch>
            <a:fillRect/>
          </a:stretch>
        </p:blipFill>
        <p:spPr>
          <a:xfrm>
            <a:off x="3063719" y="2590800"/>
            <a:ext cx="5623081" cy="3689778"/>
          </a:xfrm>
          <a:prstGeom prst="rect">
            <a:avLst/>
          </a:prstGeom>
        </p:spPr>
      </p:pic>
      <p:sp>
        <p:nvSpPr>
          <p:cNvPr id="8" name="TextBox 7"/>
          <p:cNvSpPr txBox="1"/>
          <p:nvPr/>
        </p:nvSpPr>
        <p:spPr>
          <a:xfrm>
            <a:off x="437449" y="3352800"/>
            <a:ext cx="2971800" cy="1200329"/>
          </a:xfrm>
          <a:prstGeom prst="rect">
            <a:avLst/>
          </a:prstGeom>
          <a:noFill/>
        </p:spPr>
        <p:txBody>
          <a:bodyPr wrap="square" rtlCol="0">
            <a:spAutoFit/>
          </a:bodyPr>
          <a:lstStyle/>
          <a:p>
            <a:r>
              <a:rPr lang="en-US" dirty="0"/>
              <a:t>Using Tor makes it more difficult for non-global adversaries to trace Internet activity for TCP applications</a:t>
            </a:r>
          </a:p>
        </p:txBody>
      </p:sp>
      <p:pic>
        <p:nvPicPr>
          <p:cNvPr id="9" name="Picture 3" descr="D:\Classes\5700\assets\Torprojec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858" y="4800600"/>
            <a:ext cx="1738431" cy="130382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Date Placeholder 2">
            <a:extLst>
              <a:ext uri="{FF2B5EF4-FFF2-40B4-BE49-F238E27FC236}">
                <a16:creationId xmlns:a16="http://schemas.microsoft.com/office/drawing/2014/main" id="{A9979629-2342-E545-952B-64B9EA4C26F6}"/>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C34EE64-CF22-DE44-A369-7FB4BFB2124A}"/>
              </a:ext>
            </a:extLst>
          </p:cNvPr>
          <p:cNvSpPr>
            <a:spLocks noGrp="1"/>
          </p:cNvSpPr>
          <p:nvPr>
            <p:ph type="sldNum" sz="quarter" idx="12"/>
          </p:nvPr>
        </p:nvSpPr>
        <p:spPr/>
        <p:txBody>
          <a:bodyPr/>
          <a:lstStyle/>
          <a:p>
            <a:fld id="{BAFC06C6-5388-EF48-9B75-F2C2BBFC0E68}" type="slidenum">
              <a:rPr lang="en-US" smtClean="0"/>
              <a:t>54</a:t>
            </a:fld>
            <a:endParaRPr lang="en-US" dirty="0"/>
          </a:p>
        </p:txBody>
      </p:sp>
    </p:spTree>
    <p:extLst>
      <p:ext uri="{BB962C8B-B14F-4D97-AF65-F5344CB8AC3E}">
        <p14:creationId xmlns:p14="http://schemas.microsoft.com/office/powerpoint/2010/main" val="634119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Tor circuit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O Bob </a:t>
            </a:r>
            <a:r>
              <a:rPr lang="en-US" dirty="0" err="1"/>
              <a:t>escolhe</a:t>
            </a:r>
            <a:r>
              <a:rPr lang="en-US" dirty="0"/>
              <a:t> </a:t>
            </a:r>
            <a:r>
              <a:rPr lang="en-US" dirty="0" err="1"/>
              <a:t>três</a:t>
            </a:r>
            <a:r>
              <a:rPr lang="en-US" dirty="0"/>
              <a:t> relays do </a:t>
            </a:r>
            <a:r>
              <a:rPr lang="en-US" dirty="0" err="1"/>
              <a:t>directório</a:t>
            </a:r>
            <a:r>
              <a:rPr lang="en-US" dirty="0"/>
              <a:t> (consensus)</a:t>
            </a:r>
          </a:p>
          <a:p>
            <a:r>
              <a:rPr lang="en-US" dirty="0"/>
              <a:t>A Tor client builds a circuit one hop at a time</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15" name="TextBox 14"/>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
        <p:nvSpPr>
          <p:cNvPr id="3" name="Date Placeholder 2">
            <a:extLst>
              <a:ext uri="{FF2B5EF4-FFF2-40B4-BE49-F238E27FC236}">
                <a16:creationId xmlns:a16="http://schemas.microsoft.com/office/drawing/2014/main" id="{3D36972E-495A-064D-92D4-1A365F9939FE}"/>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D48D51E-8170-E544-BD61-1FF71FE166C8}"/>
              </a:ext>
            </a:extLst>
          </p:cNvPr>
          <p:cNvSpPr>
            <a:spLocks noGrp="1"/>
          </p:cNvSpPr>
          <p:nvPr>
            <p:ph type="sldNum" sz="quarter" idx="12"/>
          </p:nvPr>
        </p:nvSpPr>
        <p:spPr/>
        <p:txBody>
          <a:bodyPr/>
          <a:lstStyle/>
          <a:p>
            <a:fld id="{BAFC06C6-5388-EF48-9B75-F2C2BBFC0E68}" type="slidenum">
              <a:rPr lang="en-US" smtClean="0"/>
              <a:t>55</a:t>
            </a:fld>
            <a:endParaRPr lang="en-US" dirty="0"/>
          </a:p>
        </p:txBody>
      </p:sp>
      <p:sp>
        <p:nvSpPr>
          <p:cNvPr id="14" name="Rounded Rectangle 13">
            <a:extLst>
              <a:ext uri="{FF2B5EF4-FFF2-40B4-BE49-F238E27FC236}">
                <a16:creationId xmlns:a16="http://schemas.microsoft.com/office/drawing/2014/main" id="{008CB2B5-A552-7D4C-BD23-960D76B3AA6D}"/>
              </a:ext>
            </a:extLst>
          </p:cNvPr>
          <p:cNvSpPr/>
          <p:nvPr/>
        </p:nvSpPr>
        <p:spPr>
          <a:xfrm>
            <a:off x="3505200" y="2667000"/>
            <a:ext cx="2133600" cy="121920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r>
              <a:rPr lang="en-US" dirty="0"/>
              <a:t>Tor Authorities</a:t>
            </a:r>
          </a:p>
        </p:txBody>
      </p:sp>
      <p:pic>
        <p:nvPicPr>
          <p:cNvPr id="16" name="Picture 15" descr="Tor_logo1.png">
            <a:extLst>
              <a:ext uri="{FF2B5EF4-FFF2-40B4-BE49-F238E27FC236}">
                <a16:creationId xmlns:a16="http://schemas.microsoft.com/office/drawing/2014/main" id="{EE3D9E0B-A529-3549-B456-4F968755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671337"/>
            <a:ext cx="609600" cy="897053"/>
          </a:xfrm>
          <a:prstGeom prst="rect">
            <a:avLst/>
          </a:prstGeom>
        </p:spPr>
      </p:pic>
      <p:cxnSp>
        <p:nvCxnSpPr>
          <p:cNvPr id="17" name="Straight Arrow Connector 16">
            <a:extLst>
              <a:ext uri="{FF2B5EF4-FFF2-40B4-BE49-F238E27FC236}">
                <a16:creationId xmlns:a16="http://schemas.microsoft.com/office/drawing/2014/main" id="{7BF70B80-7162-6F42-B459-EE6565D5839D}"/>
              </a:ext>
            </a:extLst>
          </p:cNvPr>
          <p:cNvCxnSpPr>
            <a:cxnSpLocks/>
          </p:cNvCxnSpPr>
          <p:nvPr/>
        </p:nvCxnSpPr>
        <p:spPr>
          <a:xfrm flipH="1">
            <a:off x="1752600" y="3276600"/>
            <a:ext cx="16764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38CEDC7-6D9F-4042-BB8A-DFB060AF0F40}"/>
              </a:ext>
            </a:extLst>
          </p:cNvPr>
          <p:cNvSpPr txBox="1"/>
          <p:nvPr/>
        </p:nvSpPr>
        <p:spPr>
          <a:xfrm>
            <a:off x="1925472" y="2907268"/>
            <a:ext cx="1198728" cy="369332"/>
          </a:xfrm>
          <a:prstGeom prst="rect">
            <a:avLst/>
          </a:prstGeom>
          <a:noFill/>
        </p:spPr>
        <p:txBody>
          <a:bodyPr wrap="none" rtlCol="0">
            <a:spAutoFit/>
          </a:bodyPr>
          <a:lstStyle/>
          <a:p>
            <a:r>
              <a:rPr lang="en-US" dirty="0"/>
              <a:t>Consensus</a:t>
            </a:r>
          </a:p>
        </p:txBody>
      </p:sp>
    </p:spTree>
    <p:extLst>
      <p:ext uri="{BB962C8B-B14F-4D97-AF65-F5344CB8AC3E}">
        <p14:creationId xmlns:p14="http://schemas.microsoft.com/office/powerpoint/2010/main" val="3382183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Serviços</a:t>
            </a:r>
            <a:r>
              <a:rPr lang="en-US" dirty="0"/>
              <a:t> </a:t>
            </a:r>
            <a:r>
              <a:rPr lang="en-US" dirty="0" err="1"/>
              <a:t>ocultos</a:t>
            </a:r>
            <a:endParaRPr lang="en-US" dirty="0"/>
          </a:p>
        </p:txBody>
      </p:sp>
      <p:sp>
        <p:nvSpPr>
          <p:cNvPr id="4" name="Content Placeholder 3"/>
          <p:cNvSpPr>
            <a:spLocks noGrp="1"/>
          </p:cNvSpPr>
          <p:nvPr>
            <p:ph sz="quarter" idx="1"/>
          </p:nvPr>
        </p:nvSpPr>
        <p:spPr>
          <a:xfrm>
            <a:off x="457200" y="1208647"/>
            <a:ext cx="8534400" cy="5147704"/>
          </a:xfrm>
        </p:spPr>
        <p:txBody>
          <a:bodyPr>
            <a:normAutofit lnSpcReduction="10000"/>
          </a:bodyPr>
          <a:lstStyle/>
          <a:p>
            <a:r>
              <a:rPr lang="en-US" dirty="0"/>
              <a:t>Tor </a:t>
            </a:r>
            <a:r>
              <a:rPr lang="en-US" dirty="0" err="1"/>
              <a:t>esconde</a:t>
            </a:r>
            <a:r>
              <a:rPr lang="en-US" dirty="0"/>
              <a:t> o </a:t>
            </a:r>
            <a:r>
              <a:rPr lang="en-US" dirty="0" err="1"/>
              <a:t>remetente</a:t>
            </a:r>
            <a:r>
              <a:rPr lang="en-US" dirty="0"/>
              <a:t>, mas o </a:t>
            </a:r>
            <a:r>
              <a:rPr lang="en-US" dirty="0" err="1"/>
              <a:t>destinatário</a:t>
            </a:r>
            <a:r>
              <a:rPr lang="en-US" dirty="0"/>
              <a:t> </a:t>
            </a:r>
            <a:r>
              <a:rPr lang="en-US" dirty="0" err="1"/>
              <a:t>é</a:t>
            </a:r>
            <a:r>
              <a:rPr lang="en-US" dirty="0"/>
              <a:t> </a:t>
            </a:r>
            <a:r>
              <a:rPr lang="en-US" dirty="0" err="1"/>
              <a:t>exposto</a:t>
            </a:r>
            <a:endParaRPr lang="en-US" dirty="0"/>
          </a:p>
          <a:p>
            <a:pPr lvl="1"/>
            <a:endParaRPr lang="en-US" dirty="0"/>
          </a:p>
          <a:p>
            <a:r>
              <a:rPr lang="en-US" dirty="0"/>
              <a:t>E se o </a:t>
            </a:r>
            <a:r>
              <a:rPr lang="en-US" dirty="0" err="1"/>
              <a:t>criminoso</a:t>
            </a:r>
            <a:r>
              <a:rPr lang="en-US" dirty="0"/>
              <a:t> </a:t>
            </a:r>
            <a:r>
              <a:rPr lang="en-US" dirty="0" err="1"/>
              <a:t>pretende</a:t>
            </a:r>
            <a:r>
              <a:rPr lang="en-US" dirty="0"/>
              <a:t> </a:t>
            </a:r>
            <a:r>
              <a:rPr lang="en-US" dirty="0" err="1"/>
              <a:t>ter</a:t>
            </a:r>
            <a:r>
              <a:rPr lang="en-US" dirty="0"/>
              <a:t> um </a:t>
            </a:r>
            <a:r>
              <a:rPr lang="en-US" dirty="0" err="1"/>
              <a:t>serviço</a:t>
            </a:r>
            <a:r>
              <a:rPr lang="en-US" dirty="0"/>
              <a:t> web </a:t>
            </a:r>
            <a:r>
              <a:rPr lang="en-US" dirty="0" err="1"/>
              <a:t>anonimo</a:t>
            </a:r>
            <a:r>
              <a:rPr lang="en-US" dirty="0"/>
              <a:t>?</a:t>
            </a:r>
          </a:p>
          <a:p>
            <a:pPr lvl="1"/>
            <a:r>
              <a:rPr lang="en-US" dirty="0" err="1"/>
              <a:t>Ou</a:t>
            </a:r>
            <a:r>
              <a:rPr lang="en-US" dirty="0"/>
              <a:t> </a:t>
            </a:r>
            <a:r>
              <a:rPr lang="en-US" dirty="0" err="1"/>
              <a:t>seja</a:t>
            </a:r>
            <a:r>
              <a:rPr lang="en-US" dirty="0"/>
              <a:t>, um site </a:t>
            </a:r>
            <a:r>
              <a:rPr lang="en-US" dirty="0" err="1"/>
              <a:t>em</a:t>
            </a:r>
            <a:r>
              <a:rPr lang="en-US" dirty="0"/>
              <a:t> que </a:t>
            </a:r>
            <a:r>
              <a:rPr lang="en-US" dirty="0" err="1"/>
              <a:t>ninguém</a:t>
            </a:r>
            <a:r>
              <a:rPr lang="en-US" dirty="0"/>
              <a:t> </a:t>
            </a:r>
            <a:r>
              <a:rPr lang="en-US" dirty="0" err="1"/>
              <a:t>sabe</a:t>
            </a:r>
            <a:r>
              <a:rPr lang="en-US" dirty="0"/>
              <a:t> o IP do </a:t>
            </a:r>
            <a:r>
              <a:rPr lang="en-US" dirty="0" err="1"/>
              <a:t>servidor</a:t>
            </a:r>
            <a:r>
              <a:rPr lang="en-US" dirty="0"/>
              <a:t> web?</a:t>
            </a:r>
          </a:p>
          <a:p>
            <a:endParaRPr lang="en-US" dirty="0"/>
          </a:p>
          <a:p>
            <a:r>
              <a:rPr lang="en-US" dirty="0"/>
              <a:t>Tor </a:t>
            </a:r>
            <a:r>
              <a:rPr lang="en-US" dirty="0" err="1"/>
              <a:t>tem</a:t>
            </a:r>
            <a:r>
              <a:rPr lang="en-US" dirty="0"/>
              <a:t> </a:t>
            </a:r>
            <a:r>
              <a:rPr lang="en-US" dirty="0" err="1"/>
              <a:t>uma</a:t>
            </a:r>
            <a:r>
              <a:rPr lang="en-US" dirty="0"/>
              <a:t> </a:t>
            </a:r>
            <a:r>
              <a:rPr lang="en-US" dirty="0" err="1"/>
              <a:t>resposta</a:t>
            </a:r>
            <a:r>
              <a:rPr lang="en-US" dirty="0"/>
              <a:t>: </a:t>
            </a:r>
            <a:r>
              <a:rPr lang="en-US" b="1" dirty="0" err="1"/>
              <a:t>serviços</a:t>
            </a:r>
            <a:r>
              <a:rPr lang="en-US" b="1" dirty="0"/>
              <a:t> </a:t>
            </a:r>
            <a:r>
              <a:rPr lang="en-US" b="1" dirty="0" err="1"/>
              <a:t>ocultos</a:t>
            </a:r>
            <a:endParaRPr lang="en-US" b="1" dirty="0"/>
          </a:p>
          <a:p>
            <a:pPr lvl="1"/>
            <a:r>
              <a:rPr lang="en-US" dirty="0" err="1"/>
              <a:t>Permite</a:t>
            </a:r>
            <a:r>
              <a:rPr lang="en-US" dirty="0"/>
              <a:t> </a:t>
            </a:r>
            <a:r>
              <a:rPr lang="en-US" dirty="0" err="1"/>
              <a:t>correr</a:t>
            </a:r>
            <a:r>
              <a:rPr lang="en-US" dirty="0"/>
              <a:t> um </a:t>
            </a:r>
            <a:r>
              <a:rPr lang="en-US" dirty="0" err="1"/>
              <a:t>servidor</a:t>
            </a:r>
            <a:r>
              <a:rPr lang="en-US" dirty="0"/>
              <a:t> e </a:t>
            </a:r>
            <a:r>
              <a:rPr lang="en-US" dirty="0" err="1"/>
              <a:t>permitir</a:t>
            </a:r>
            <a:r>
              <a:rPr lang="en-US" dirty="0"/>
              <a:t> que </a:t>
            </a:r>
            <a:r>
              <a:rPr lang="en-US" dirty="0" err="1"/>
              <a:t>clientes</a:t>
            </a:r>
            <a:r>
              <a:rPr lang="en-US" dirty="0"/>
              <a:t> se </a:t>
            </a:r>
            <a:r>
              <a:rPr lang="en-US" dirty="0" err="1"/>
              <a:t>conectem</a:t>
            </a:r>
            <a:r>
              <a:rPr lang="en-US" dirty="0"/>
              <a:t> </a:t>
            </a:r>
            <a:r>
              <a:rPr lang="en-US" dirty="0" err="1"/>
              <a:t>sem</a:t>
            </a:r>
            <a:r>
              <a:rPr lang="en-US" dirty="0"/>
              <a:t> </a:t>
            </a:r>
            <a:r>
              <a:rPr lang="en-US" dirty="0" err="1"/>
              <a:t>revelar</a:t>
            </a:r>
            <a:r>
              <a:rPr lang="en-US" dirty="0"/>
              <a:t> o IP </a:t>
            </a:r>
            <a:r>
              <a:rPr lang="en-US" dirty="0" err="1"/>
              <a:t>ou</a:t>
            </a:r>
            <a:r>
              <a:rPr lang="en-US" dirty="0"/>
              <a:t> o </a:t>
            </a:r>
            <a:r>
              <a:rPr lang="en-US" dirty="0" err="1"/>
              <a:t>nome</a:t>
            </a:r>
            <a:r>
              <a:rPr lang="en-US" dirty="0"/>
              <a:t> DNS</a:t>
            </a:r>
          </a:p>
          <a:p>
            <a:endParaRPr lang="en-US" dirty="0"/>
          </a:p>
          <a:p>
            <a:r>
              <a:rPr lang="en-US" dirty="0" err="1"/>
              <a:t>Muitos</a:t>
            </a:r>
            <a:r>
              <a:rPr lang="en-US" dirty="0"/>
              <a:t> </a:t>
            </a:r>
            <a:r>
              <a:rPr lang="en-US" dirty="0" err="1"/>
              <a:t>serviços</a:t>
            </a:r>
            <a:r>
              <a:rPr lang="en-US" dirty="0"/>
              <a:t> </a:t>
            </a:r>
            <a:r>
              <a:rPr lang="en-US" dirty="0" err="1"/>
              <a:t>ocultos</a:t>
            </a:r>
            <a:endParaRPr lang="en-US" dirty="0"/>
          </a:p>
          <a:p>
            <a:pPr lvl="1"/>
            <a:r>
              <a:rPr lang="en-US" dirty="0"/>
              <a:t>Tor Mail, Tor Char</a:t>
            </a:r>
          </a:p>
          <a:p>
            <a:pPr lvl="1"/>
            <a:r>
              <a:rPr lang="en-US" dirty="0" err="1"/>
              <a:t>DuckDuckGo</a:t>
            </a:r>
            <a:endParaRPr lang="en-US" dirty="0"/>
          </a:p>
          <a:p>
            <a:pPr lvl="1"/>
            <a:endParaRPr lang="en-US" dirty="0"/>
          </a:p>
        </p:txBody>
      </p:sp>
      <p:pic>
        <p:nvPicPr>
          <p:cNvPr id="5" name="Picture 3" descr="D:\Classes\5700\assets\Torproj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653" y="4724400"/>
            <a:ext cx="1484147" cy="111311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ontent Placeholder 3"/>
          <p:cNvSpPr txBox="1">
            <a:spLocks/>
          </p:cNvSpPr>
          <p:nvPr/>
        </p:nvSpPr>
        <p:spPr>
          <a:xfrm>
            <a:off x="4038600" y="5502322"/>
            <a:ext cx="3794078" cy="1050878"/>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r>
              <a:rPr lang="en-US" sz="2000" dirty="0"/>
              <a:t>The Pirate Bay</a:t>
            </a:r>
          </a:p>
          <a:p>
            <a:pPr lvl="1"/>
            <a:r>
              <a:rPr lang="en-US" sz="2000" dirty="0"/>
              <a:t>Silk Road (2.0)</a:t>
            </a:r>
          </a:p>
        </p:txBody>
      </p:sp>
      <p:sp>
        <p:nvSpPr>
          <p:cNvPr id="8" name="Footer Placeholder 7"/>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9DD6D158-95DB-0840-90F7-1EF8025AE2EE}"/>
              </a:ext>
            </a:extLst>
          </p:cNvPr>
          <p:cNvSpPr>
            <a:spLocks noGrp="1"/>
          </p:cNvSpPr>
          <p:nvPr>
            <p:ph type="dt" sz="half" idx="10"/>
          </p:nvPr>
        </p:nvSpPr>
        <p:spPr/>
        <p:txBody>
          <a:bodyPr/>
          <a:lstStyle/>
          <a:p>
            <a:r>
              <a:rPr lang="en-US"/>
              <a:t>2019</a:t>
            </a:r>
            <a:endParaRPr lang="en-US" dirty="0"/>
          </a:p>
        </p:txBody>
      </p:sp>
      <p:sp>
        <p:nvSpPr>
          <p:cNvPr id="7" name="Slide Number Placeholder 6">
            <a:extLst>
              <a:ext uri="{FF2B5EF4-FFF2-40B4-BE49-F238E27FC236}">
                <a16:creationId xmlns:a16="http://schemas.microsoft.com/office/drawing/2014/main" id="{B524BDCE-CC16-3844-A383-A958B2F0A667}"/>
              </a:ext>
            </a:extLst>
          </p:cNvPr>
          <p:cNvSpPr>
            <a:spLocks noGrp="1"/>
          </p:cNvSpPr>
          <p:nvPr>
            <p:ph type="sldNum" sz="quarter" idx="12"/>
          </p:nvPr>
        </p:nvSpPr>
        <p:spPr/>
        <p:txBody>
          <a:bodyPr/>
          <a:lstStyle/>
          <a:p>
            <a:fld id="{BAFC06C6-5388-EF48-9B75-F2C2BBFC0E68}" type="slidenum">
              <a:rPr lang="en-US" smtClean="0"/>
              <a:t>56</a:t>
            </a:fld>
            <a:endParaRPr lang="en-US" dirty="0"/>
          </a:p>
        </p:txBody>
      </p:sp>
    </p:spTree>
    <p:extLst>
      <p:ext uri="{BB962C8B-B14F-4D97-AF65-F5344CB8AC3E}">
        <p14:creationId xmlns:p14="http://schemas.microsoft.com/office/powerpoint/2010/main" val="3453227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8074152" cy="914400"/>
          </a:xfrm>
        </p:spPr>
        <p:txBody>
          <a:bodyPr>
            <a:normAutofit fontScale="90000"/>
          </a:bodyPr>
          <a:lstStyle/>
          <a:p>
            <a:r>
              <a:rPr lang="en-US" dirty="0"/>
              <a:t>Tor e </a:t>
            </a:r>
            <a:r>
              <a:rPr lang="en-US" dirty="0" err="1"/>
              <a:t>serviços</a:t>
            </a:r>
            <a:r>
              <a:rPr lang="en-US" dirty="0"/>
              <a:t> </a:t>
            </a:r>
            <a:r>
              <a:rPr lang="en-US" dirty="0" err="1"/>
              <a:t>ocultos</a:t>
            </a:r>
            <a:r>
              <a:rPr lang="en-US" dirty="0"/>
              <a:t> </a:t>
            </a:r>
            <a:r>
              <a:rPr lang="en-US" dirty="0" err="1"/>
              <a:t>estão</a:t>
            </a:r>
            <a:r>
              <a:rPr lang="en-US" dirty="0"/>
              <a:t> </a:t>
            </a:r>
            <a:r>
              <a:rPr lang="en-US" dirty="0" err="1"/>
              <a:t>na</a:t>
            </a:r>
            <a:r>
              <a:rPr lang="en-US" dirty="0"/>
              <a:t> base da Dark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a:extLst>
              <a:ext uri="{FF2B5EF4-FFF2-40B4-BE49-F238E27FC236}">
                <a16:creationId xmlns:a16="http://schemas.microsoft.com/office/drawing/2014/main" id="{E7189755-C735-CF42-95B9-DD1EDB2D8128}"/>
              </a:ext>
            </a:extLst>
          </p:cNvPr>
          <p:cNvPicPr>
            <a:picLocks noChangeAspect="1"/>
          </p:cNvPicPr>
          <p:nvPr/>
        </p:nvPicPr>
        <p:blipFill>
          <a:blip r:embed="rId2"/>
          <a:stretch>
            <a:fillRect/>
          </a:stretch>
        </p:blipFill>
        <p:spPr>
          <a:xfrm>
            <a:off x="6019800" y="1676400"/>
            <a:ext cx="2853341" cy="4356100"/>
          </a:xfrm>
          <a:prstGeom prst="rect">
            <a:avLst/>
          </a:prstGeom>
        </p:spPr>
      </p:pic>
      <p:sp>
        <p:nvSpPr>
          <p:cNvPr id="3" name="Date Placeholder 2">
            <a:extLst>
              <a:ext uri="{FF2B5EF4-FFF2-40B4-BE49-F238E27FC236}">
                <a16:creationId xmlns:a16="http://schemas.microsoft.com/office/drawing/2014/main" id="{4AE52155-954D-D84A-8DF6-5A9FEAB00F42}"/>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556D6AA-2002-9846-8CAD-7C89175F2E39}"/>
              </a:ext>
            </a:extLst>
          </p:cNvPr>
          <p:cNvSpPr>
            <a:spLocks noGrp="1"/>
          </p:cNvSpPr>
          <p:nvPr>
            <p:ph type="sldNum" sz="quarter" idx="12"/>
          </p:nvPr>
        </p:nvSpPr>
        <p:spPr/>
        <p:txBody>
          <a:bodyPr/>
          <a:lstStyle/>
          <a:p>
            <a:fld id="{BAFC06C6-5388-EF48-9B75-F2C2BBFC0E68}" type="slidenum">
              <a:rPr lang="en-US" smtClean="0"/>
              <a:t>57</a:t>
            </a:fld>
            <a:endParaRPr lang="en-US" dirty="0"/>
          </a:p>
        </p:txBody>
      </p:sp>
      <p:pic>
        <p:nvPicPr>
          <p:cNvPr id="10" name="Picture 9">
            <a:extLst>
              <a:ext uri="{FF2B5EF4-FFF2-40B4-BE49-F238E27FC236}">
                <a16:creationId xmlns:a16="http://schemas.microsoft.com/office/drawing/2014/main" id="{22B0BCD8-3036-8142-AB00-D875A54FBBF1}"/>
              </a:ext>
            </a:extLst>
          </p:cNvPr>
          <p:cNvPicPr>
            <a:picLocks noChangeAspect="1"/>
          </p:cNvPicPr>
          <p:nvPr/>
        </p:nvPicPr>
        <p:blipFill>
          <a:blip r:embed="rId3"/>
          <a:stretch>
            <a:fillRect/>
          </a:stretch>
        </p:blipFill>
        <p:spPr>
          <a:xfrm>
            <a:off x="381000" y="1524000"/>
            <a:ext cx="5423558" cy="3429000"/>
          </a:xfrm>
          <a:prstGeom prst="rect">
            <a:avLst/>
          </a:prstGeom>
        </p:spPr>
      </p:pic>
    </p:spTree>
    <p:extLst>
      <p:ext uri="{BB962C8B-B14F-4D97-AF65-F5344CB8AC3E}">
        <p14:creationId xmlns:p14="http://schemas.microsoft.com/office/powerpoint/2010/main" val="1468580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3" name="Picture 2">
            <a:extLst>
              <a:ext uri="{FF2B5EF4-FFF2-40B4-BE49-F238E27FC236}">
                <a16:creationId xmlns:a16="http://schemas.microsoft.com/office/drawing/2014/main" id="{AC6773E5-8CF8-4D4B-B6ED-0767E9E18051}"/>
              </a:ext>
            </a:extLst>
          </p:cNvPr>
          <p:cNvPicPr>
            <a:picLocks noChangeAspect="1"/>
          </p:cNvPicPr>
          <p:nvPr/>
        </p:nvPicPr>
        <p:blipFill>
          <a:blip r:embed="rId6"/>
          <a:stretch>
            <a:fillRect/>
          </a:stretch>
        </p:blipFill>
        <p:spPr>
          <a:xfrm>
            <a:off x="4901964" y="1146347"/>
            <a:ext cx="1423674" cy="1612419"/>
          </a:xfrm>
          <a:prstGeom prst="rect">
            <a:avLst/>
          </a:prstGeom>
        </p:spPr>
      </p:pic>
      <p:pic>
        <p:nvPicPr>
          <p:cNvPr id="16" name="Picture 15">
            <a:extLst>
              <a:ext uri="{FF2B5EF4-FFF2-40B4-BE49-F238E27FC236}">
                <a16:creationId xmlns:a16="http://schemas.microsoft.com/office/drawing/2014/main" id="{7786AC65-6082-CC44-8A1D-9194DCA79D0A}"/>
              </a:ext>
            </a:extLst>
          </p:cNvPr>
          <p:cNvPicPr>
            <a:picLocks noChangeAspect="1"/>
          </p:cNvPicPr>
          <p:nvPr/>
        </p:nvPicPr>
        <p:blipFill>
          <a:blip r:embed="rId6"/>
          <a:stretch>
            <a:fillRect/>
          </a:stretch>
        </p:blipFill>
        <p:spPr>
          <a:xfrm>
            <a:off x="739877" y="2581430"/>
            <a:ext cx="1423674" cy="1612419"/>
          </a:xfrm>
          <a:prstGeom prst="rect">
            <a:avLst/>
          </a:prstGeom>
        </p:spPr>
      </p:pic>
      <p:sp>
        <p:nvSpPr>
          <p:cNvPr id="5" name="Date Placeholder 4">
            <a:extLst>
              <a:ext uri="{FF2B5EF4-FFF2-40B4-BE49-F238E27FC236}">
                <a16:creationId xmlns:a16="http://schemas.microsoft.com/office/drawing/2014/main" id="{81686DBE-3DD4-4141-BFF8-72E9EC0E502D}"/>
              </a:ext>
            </a:extLst>
          </p:cNvPr>
          <p:cNvSpPr>
            <a:spLocks noGrp="1"/>
          </p:cNvSpPr>
          <p:nvPr>
            <p:ph type="dt" sz="half" idx="10"/>
          </p:nvPr>
        </p:nvSpPr>
        <p:spPr/>
        <p:txBody>
          <a:bodyPr/>
          <a:lstStyle/>
          <a:p>
            <a:r>
              <a:rPr lang="en-US"/>
              <a:t>2019</a:t>
            </a:r>
            <a:endParaRPr lang="en-US" dirty="0"/>
          </a:p>
        </p:txBody>
      </p:sp>
      <p:sp>
        <p:nvSpPr>
          <p:cNvPr id="6" name="Slide Number Placeholder 5">
            <a:extLst>
              <a:ext uri="{FF2B5EF4-FFF2-40B4-BE49-F238E27FC236}">
                <a16:creationId xmlns:a16="http://schemas.microsoft.com/office/drawing/2014/main" id="{5244F525-BB41-9B41-AE12-24CCB1F4DAD0}"/>
              </a:ext>
            </a:extLst>
          </p:cNvPr>
          <p:cNvSpPr>
            <a:spLocks noGrp="1"/>
          </p:cNvSpPr>
          <p:nvPr>
            <p:ph type="sldNum" sz="quarter" idx="12"/>
          </p:nvPr>
        </p:nvSpPr>
        <p:spPr/>
        <p:txBody>
          <a:bodyPr/>
          <a:lstStyle/>
          <a:p>
            <a:fld id="{BAFC06C6-5388-EF48-9B75-F2C2BBFC0E68}" type="slidenum">
              <a:rPr lang="en-US" smtClean="0"/>
              <a:t>58</a:t>
            </a:fld>
            <a:endParaRPr lang="en-US" dirty="0"/>
          </a:p>
        </p:txBody>
      </p:sp>
    </p:spTree>
    <p:extLst>
      <p:ext uri="{BB962C8B-B14F-4D97-AF65-F5344CB8AC3E}">
        <p14:creationId xmlns:p14="http://schemas.microsoft.com/office/powerpoint/2010/main" val="1588928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F73E95-7F8C-984E-82EB-CB58610FA614}"/>
              </a:ext>
            </a:extLst>
          </p:cNvPr>
          <p:cNvSpPr>
            <a:spLocks noGrp="1"/>
          </p:cNvSpPr>
          <p:nvPr>
            <p:ph type="title"/>
          </p:nvPr>
        </p:nvSpPr>
        <p:spPr/>
        <p:txBody>
          <a:bodyPr/>
          <a:lstStyle/>
          <a:p>
            <a:r>
              <a:rPr lang="en-US" dirty="0"/>
              <a:t>Botnets</a:t>
            </a:r>
          </a:p>
        </p:txBody>
      </p:sp>
      <p:sp>
        <p:nvSpPr>
          <p:cNvPr id="4" name="Footer Placeholder 3">
            <a:extLst>
              <a:ext uri="{FF2B5EF4-FFF2-40B4-BE49-F238E27FC236}">
                <a16:creationId xmlns:a16="http://schemas.microsoft.com/office/drawing/2014/main" id="{A343E956-5B2F-DC45-808C-DECAF81F6A1E}"/>
              </a:ext>
            </a:extLst>
          </p:cNvPr>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7A67A350-BE44-F74B-B151-EC3D6954CB17}"/>
              </a:ext>
            </a:extLst>
          </p:cNvPr>
          <p:cNvSpPr>
            <a:spLocks noGrp="1"/>
          </p:cNvSpPr>
          <p:nvPr>
            <p:ph type="dt" sz="half" idx="10"/>
          </p:nvPr>
        </p:nvSpPr>
        <p:spPr/>
        <p:txBody>
          <a:bodyPr/>
          <a:lstStyle/>
          <a:p>
            <a:r>
              <a:rPr lang="en-US"/>
              <a:t>2019</a:t>
            </a:r>
            <a:endParaRPr lang="en-US" dirty="0"/>
          </a:p>
        </p:txBody>
      </p:sp>
      <p:sp>
        <p:nvSpPr>
          <p:cNvPr id="3" name="Slide Number Placeholder 2">
            <a:extLst>
              <a:ext uri="{FF2B5EF4-FFF2-40B4-BE49-F238E27FC236}">
                <a16:creationId xmlns:a16="http://schemas.microsoft.com/office/drawing/2014/main" id="{E63D15D0-7C90-8745-8D07-7554FFA775B3}"/>
              </a:ext>
            </a:extLst>
          </p:cNvPr>
          <p:cNvSpPr>
            <a:spLocks noGrp="1"/>
          </p:cNvSpPr>
          <p:nvPr>
            <p:ph type="sldNum" sz="quarter" idx="12"/>
          </p:nvPr>
        </p:nvSpPr>
        <p:spPr/>
        <p:txBody>
          <a:bodyPr/>
          <a:lstStyle/>
          <a:p>
            <a:fld id="{D7E63A33-8271-4DD0-9C48-789913D7C115}" type="slidenum">
              <a:rPr lang="en-US" smtClean="0"/>
              <a:pPr/>
              <a:t>59</a:t>
            </a:fld>
            <a:endParaRPr lang="en-US" dirty="0"/>
          </a:p>
        </p:txBody>
      </p:sp>
    </p:spTree>
    <p:extLst>
      <p:ext uri="{BB962C8B-B14F-4D97-AF65-F5344CB8AC3E}">
        <p14:creationId xmlns:p14="http://schemas.microsoft.com/office/powerpoint/2010/main" val="3804331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sp>
        <p:nvSpPr>
          <p:cNvPr id="3" name="Date Placeholder 2">
            <a:extLst>
              <a:ext uri="{FF2B5EF4-FFF2-40B4-BE49-F238E27FC236}">
                <a16:creationId xmlns:a16="http://schemas.microsoft.com/office/drawing/2014/main" id="{79254446-4582-6342-8AF3-C2BCE9C3873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8A1C6B67-05D4-E946-9EDF-2BB9C899498A}"/>
              </a:ext>
            </a:extLst>
          </p:cNvPr>
          <p:cNvSpPr>
            <a:spLocks noGrp="1"/>
          </p:cNvSpPr>
          <p:nvPr>
            <p:ph type="sldNum" sz="quarter" idx="12"/>
          </p:nvPr>
        </p:nvSpPr>
        <p:spPr/>
        <p:txBody>
          <a:bodyPr/>
          <a:lstStyle/>
          <a:p>
            <a:fld id="{BAFC06C6-5388-EF48-9B75-F2C2BBFC0E68}" type="slidenum">
              <a:rPr lang="en-US" smtClean="0"/>
              <a:t>6</a:t>
            </a:fld>
            <a:endParaRPr lang="en-US" dirty="0"/>
          </a:p>
        </p:txBody>
      </p:sp>
    </p:spTree>
    <p:extLst>
      <p:ext uri="{BB962C8B-B14F-4D97-AF65-F5344CB8AC3E}">
        <p14:creationId xmlns:p14="http://schemas.microsoft.com/office/powerpoint/2010/main" val="1094297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Botnets: </a:t>
            </a:r>
            <a:r>
              <a:rPr lang="en-US" dirty="0" err="1"/>
              <a:t>ameaças</a:t>
            </a:r>
            <a:r>
              <a:rPr lang="en-US" dirty="0"/>
              <a:t> de </a:t>
            </a:r>
            <a:r>
              <a:rPr lang="en-US" dirty="0" err="1"/>
              <a:t>segurança</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76200" y="1196975"/>
            <a:ext cx="6172200" cy="555625"/>
          </a:xfrm>
        </p:spPr>
        <p:txBody>
          <a:bodyPr>
            <a:normAutofit fontScale="62500" lnSpcReduction="20000"/>
          </a:bodyPr>
          <a:lstStyle/>
          <a:p>
            <a:pPr marL="0" indent="0">
              <a:buNone/>
            </a:pPr>
            <a:r>
              <a:rPr lang="en-US" dirty="0" err="1"/>
              <a:t>Sofisticação</a:t>
            </a:r>
            <a:r>
              <a:rPr lang="en-US" dirty="0"/>
              <a:t> do </a:t>
            </a:r>
            <a:r>
              <a:rPr lang="en-US" dirty="0" err="1"/>
              <a:t>ciber</a:t>
            </a:r>
            <a:r>
              <a:rPr lang="en-US" dirty="0"/>
              <a:t> </a:t>
            </a:r>
            <a:r>
              <a:rPr lang="en-US" dirty="0" err="1"/>
              <a:t>ataque</a:t>
            </a:r>
            <a:r>
              <a:rPr lang="en-US" dirty="0"/>
              <a:t> vs. </a:t>
            </a:r>
            <a:r>
              <a:rPr lang="en-US" dirty="0" err="1"/>
              <a:t>Sofisticação</a:t>
            </a:r>
            <a:r>
              <a:rPr lang="en-US" dirty="0"/>
              <a:t> do </a:t>
            </a:r>
            <a:r>
              <a:rPr lang="en-US" dirty="0" err="1"/>
              <a:t>ciber</a:t>
            </a:r>
            <a:r>
              <a:rPr lang="en-US" dirty="0"/>
              <a:t> </a:t>
            </a:r>
            <a:r>
              <a:rPr lang="en-US" dirty="0" err="1"/>
              <a:t>criminoso</a:t>
            </a:r>
            <a:endParaRPr lang="en-US" dirty="0"/>
          </a:p>
        </p:txBody>
      </p:sp>
      <p:sp>
        <p:nvSpPr>
          <p:cNvPr id="7" name="Line 1"/>
          <p:cNvSpPr>
            <a:spLocks noChangeShapeType="1"/>
          </p:cNvSpPr>
          <p:nvPr/>
        </p:nvSpPr>
        <p:spPr bwMode="auto">
          <a:xfrm>
            <a:off x="1463675" y="1893888"/>
            <a:ext cx="1588" cy="4022725"/>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 name="Line 2"/>
          <p:cNvSpPr>
            <a:spLocks noChangeShapeType="1"/>
          </p:cNvSpPr>
          <p:nvPr/>
        </p:nvSpPr>
        <p:spPr bwMode="auto">
          <a:xfrm>
            <a:off x="1463675" y="5905500"/>
            <a:ext cx="6613525" cy="1588"/>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9" name="Rectangle 3"/>
          <p:cNvSpPr>
            <a:spLocks noChangeArrowheads="1"/>
          </p:cNvSpPr>
          <p:nvPr/>
        </p:nvSpPr>
        <p:spPr bwMode="auto">
          <a:xfrm>
            <a:off x="695325" y="1930400"/>
            <a:ext cx="820738"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99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FF9933"/>
                </a:solidFill>
              </a:rPr>
              <a:t>High</a:t>
            </a:r>
          </a:p>
        </p:txBody>
      </p:sp>
      <p:sp>
        <p:nvSpPr>
          <p:cNvPr id="10" name="Rectangle 4"/>
          <p:cNvSpPr>
            <a:spLocks noChangeArrowheads="1"/>
          </p:cNvSpPr>
          <p:nvPr/>
        </p:nvSpPr>
        <p:spPr bwMode="auto">
          <a:xfrm>
            <a:off x="704850" y="5557838"/>
            <a:ext cx="73501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00CC99"/>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00CC99"/>
                </a:solidFill>
              </a:rPr>
              <a:t>Low</a:t>
            </a:r>
          </a:p>
        </p:txBody>
      </p:sp>
      <p:sp>
        <p:nvSpPr>
          <p:cNvPr id="11" name="Rectangle 5"/>
          <p:cNvSpPr>
            <a:spLocks noChangeArrowheads="1"/>
          </p:cNvSpPr>
          <p:nvPr/>
        </p:nvSpPr>
        <p:spPr bwMode="auto">
          <a:xfrm>
            <a:off x="1374775" y="5984875"/>
            <a:ext cx="7191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1980</a:t>
            </a:r>
          </a:p>
        </p:txBody>
      </p:sp>
      <p:sp>
        <p:nvSpPr>
          <p:cNvPr id="12" name="Rectangle 6"/>
          <p:cNvSpPr>
            <a:spLocks noChangeArrowheads="1"/>
          </p:cNvSpPr>
          <p:nvPr/>
        </p:nvSpPr>
        <p:spPr bwMode="auto">
          <a:xfrm>
            <a:off x="2774950" y="5984875"/>
            <a:ext cx="7191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1985</a:t>
            </a:r>
          </a:p>
        </p:txBody>
      </p:sp>
      <p:sp>
        <p:nvSpPr>
          <p:cNvPr id="13" name="Rectangle 7"/>
          <p:cNvSpPr>
            <a:spLocks noChangeArrowheads="1"/>
          </p:cNvSpPr>
          <p:nvPr/>
        </p:nvSpPr>
        <p:spPr bwMode="auto">
          <a:xfrm>
            <a:off x="4233863" y="5984875"/>
            <a:ext cx="719137"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1990</a:t>
            </a:r>
          </a:p>
        </p:txBody>
      </p:sp>
      <p:sp>
        <p:nvSpPr>
          <p:cNvPr id="14" name="Rectangle 8"/>
          <p:cNvSpPr>
            <a:spLocks noChangeArrowheads="1"/>
          </p:cNvSpPr>
          <p:nvPr/>
        </p:nvSpPr>
        <p:spPr bwMode="auto">
          <a:xfrm>
            <a:off x="5718175" y="5984875"/>
            <a:ext cx="7191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1995</a:t>
            </a:r>
          </a:p>
        </p:txBody>
      </p:sp>
      <p:sp>
        <p:nvSpPr>
          <p:cNvPr id="15" name="Rectangle 9"/>
          <p:cNvSpPr>
            <a:spLocks noChangeArrowheads="1"/>
          </p:cNvSpPr>
          <p:nvPr/>
        </p:nvSpPr>
        <p:spPr bwMode="auto">
          <a:xfrm>
            <a:off x="7515225" y="5964238"/>
            <a:ext cx="854075"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2000+</a:t>
            </a:r>
          </a:p>
        </p:txBody>
      </p:sp>
      <p:sp>
        <p:nvSpPr>
          <p:cNvPr id="16" name="Line 10"/>
          <p:cNvSpPr>
            <a:spLocks noChangeShapeType="1"/>
          </p:cNvSpPr>
          <p:nvPr/>
        </p:nvSpPr>
        <p:spPr bwMode="auto">
          <a:xfrm flipV="1">
            <a:off x="2133600" y="1914525"/>
            <a:ext cx="6248400" cy="3240088"/>
          </a:xfrm>
          <a:prstGeom prst="line">
            <a:avLst/>
          </a:prstGeom>
          <a:noFill/>
          <a:ln w="25560">
            <a:solidFill>
              <a:srgbClr val="CC33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7" name="Oval 11"/>
          <p:cNvSpPr>
            <a:spLocks noChangeArrowheads="1"/>
          </p:cNvSpPr>
          <p:nvPr/>
        </p:nvSpPr>
        <p:spPr bwMode="auto">
          <a:xfrm>
            <a:off x="2076450" y="50673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8" name="Oval 12"/>
          <p:cNvSpPr>
            <a:spLocks noChangeArrowheads="1"/>
          </p:cNvSpPr>
          <p:nvPr/>
        </p:nvSpPr>
        <p:spPr bwMode="auto">
          <a:xfrm>
            <a:off x="2790825" y="4710113"/>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9" name="Oval 13"/>
          <p:cNvSpPr>
            <a:spLocks noChangeArrowheads="1"/>
          </p:cNvSpPr>
          <p:nvPr/>
        </p:nvSpPr>
        <p:spPr bwMode="auto">
          <a:xfrm>
            <a:off x="2990850" y="46101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0" name="Oval 14"/>
          <p:cNvSpPr>
            <a:spLocks noChangeArrowheads="1"/>
          </p:cNvSpPr>
          <p:nvPr/>
        </p:nvSpPr>
        <p:spPr bwMode="auto">
          <a:xfrm>
            <a:off x="3178175" y="451008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 name="Oval 15"/>
          <p:cNvSpPr>
            <a:spLocks noChangeArrowheads="1"/>
          </p:cNvSpPr>
          <p:nvPr/>
        </p:nvSpPr>
        <p:spPr bwMode="auto">
          <a:xfrm>
            <a:off x="3890963" y="41529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2" name="Oval 16"/>
          <p:cNvSpPr>
            <a:spLocks noChangeArrowheads="1"/>
          </p:cNvSpPr>
          <p:nvPr/>
        </p:nvSpPr>
        <p:spPr bwMode="auto">
          <a:xfrm>
            <a:off x="4262438" y="3967163"/>
            <a:ext cx="115887"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3" name="Oval 17"/>
          <p:cNvSpPr>
            <a:spLocks noChangeArrowheads="1"/>
          </p:cNvSpPr>
          <p:nvPr/>
        </p:nvSpPr>
        <p:spPr bwMode="auto">
          <a:xfrm>
            <a:off x="4521200" y="382428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4" name="Oval 18"/>
          <p:cNvSpPr>
            <a:spLocks noChangeArrowheads="1"/>
          </p:cNvSpPr>
          <p:nvPr/>
        </p:nvSpPr>
        <p:spPr bwMode="auto">
          <a:xfrm>
            <a:off x="4778375" y="36957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 name="Oval 19"/>
          <p:cNvSpPr>
            <a:spLocks noChangeArrowheads="1"/>
          </p:cNvSpPr>
          <p:nvPr/>
        </p:nvSpPr>
        <p:spPr bwMode="auto">
          <a:xfrm>
            <a:off x="5035550" y="3567113"/>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6" name="Oval 20"/>
          <p:cNvSpPr>
            <a:spLocks noChangeArrowheads="1"/>
          </p:cNvSpPr>
          <p:nvPr/>
        </p:nvSpPr>
        <p:spPr bwMode="auto">
          <a:xfrm>
            <a:off x="5278438" y="3452813"/>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 name="Line 21"/>
          <p:cNvSpPr>
            <a:spLocks noChangeShapeType="1"/>
          </p:cNvSpPr>
          <p:nvPr/>
        </p:nvSpPr>
        <p:spPr bwMode="auto">
          <a:xfrm>
            <a:off x="2120900" y="5189538"/>
            <a:ext cx="1588" cy="51435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8" name="Rectangle 22"/>
          <p:cNvSpPr>
            <a:spLocks noChangeArrowheads="1"/>
          </p:cNvSpPr>
          <p:nvPr/>
        </p:nvSpPr>
        <p:spPr bwMode="auto">
          <a:xfrm>
            <a:off x="2076450" y="5507038"/>
            <a:ext cx="176847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password guessing</a:t>
            </a:r>
          </a:p>
        </p:txBody>
      </p:sp>
      <p:sp>
        <p:nvSpPr>
          <p:cNvPr id="29" name="Line 23"/>
          <p:cNvSpPr>
            <a:spLocks noChangeShapeType="1"/>
          </p:cNvSpPr>
          <p:nvPr/>
        </p:nvSpPr>
        <p:spPr bwMode="auto">
          <a:xfrm>
            <a:off x="2847975" y="4787900"/>
            <a:ext cx="1588" cy="62865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0" name="Rectangle 24"/>
          <p:cNvSpPr>
            <a:spLocks noChangeArrowheads="1"/>
          </p:cNvSpPr>
          <p:nvPr/>
        </p:nvSpPr>
        <p:spPr bwMode="auto">
          <a:xfrm>
            <a:off x="2819400" y="5221288"/>
            <a:ext cx="18351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self-replicating code</a:t>
            </a:r>
          </a:p>
        </p:txBody>
      </p:sp>
      <p:sp>
        <p:nvSpPr>
          <p:cNvPr id="31" name="Line 25"/>
          <p:cNvSpPr>
            <a:spLocks noChangeShapeType="1"/>
          </p:cNvSpPr>
          <p:nvPr/>
        </p:nvSpPr>
        <p:spPr bwMode="auto">
          <a:xfrm>
            <a:off x="3048000" y="4660900"/>
            <a:ext cx="1588" cy="48577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2" name="Rectangle 26"/>
          <p:cNvSpPr>
            <a:spLocks noChangeArrowheads="1"/>
          </p:cNvSpPr>
          <p:nvPr/>
        </p:nvSpPr>
        <p:spPr bwMode="auto">
          <a:xfrm>
            <a:off x="3017838" y="4919663"/>
            <a:ext cx="17208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password cracking</a:t>
            </a:r>
          </a:p>
        </p:txBody>
      </p:sp>
      <p:sp>
        <p:nvSpPr>
          <p:cNvPr id="33" name="Rectangle 27"/>
          <p:cNvSpPr>
            <a:spLocks noChangeArrowheads="1"/>
          </p:cNvSpPr>
          <p:nvPr/>
        </p:nvSpPr>
        <p:spPr bwMode="auto">
          <a:xfrm>
            <a:off x="3282950" y="4621213"/>
            <a:ext cx="274637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exploiting known vulnerabilities</a:t>
            </a:r>
          </a:p>
        </p:txBody>
      </p:sp>
      <p:sp>
        <p:nvSpPr>
          <p:cNvPr id="34" name="Line 28"/>
          <p:cNvSpPr>
            <a:spLocks noChangeShapeType="1"/>
          </p:cNvSpPr>
          <p:nvPr/>
        </p:nvSpPr>
        <p:spPr bwMode="auto">
          <a:xfrm>
            <a:off x="3235325" y="4575175"/>
            <a:ext cx="1588" cy="2413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5" name="Line 29"/>
          <p:cNvSpPr>
            <a:spLocks noChangeShapeType="1"/>
          </p:cNvSpPr>
          <p:nvPr/>
        </p:nvSpPr>
        <p:spPr bwMode="auto">
          <a:xfrm>
            <a:off x="3948113" y="4017963"/>
            <a:ext cx="1587" cy="128587"/>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6" name="Rectangle 30"/>
          <p:cNvSpPr>
            <a:spLocks noChangeArrowheads="1"/>
          </p:cNvSpPr>
          <p:nvPr/>
        </p:nvSpPr>
        <p:spPr bwMode="auto">
          <a:xfrm>
            <a:off x="2516188" y="3890963"/>
            <a:ext cx="148113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disabling audits</a:t>
            </a:r>
          </a:p>
        </p:txBody>
      </p:sp>
      <p:sp>
        <p:nvSpPr>
          <p:cNvPr id="37" name="Line 31"/>
          <p:cNvSpPr>
            <a:spLocks noChangeShapeType="1"/>
          </p:cNvSpPr>
          <p:nvPr/>
        </p:nvSpPr>
        <p:spPr bwMode="auto">
          <a:xfrm>
            <a:off x="4305300" y="3759200"/>
            <a:ext cx="1588" cy="2159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8" name="Rectangle 32"/>
          <p:cNvSpPr>
            <a:spLocks noChangeArrowheads="1"/>
          </p:cNvSpPr>
          <p:nvPr/>
        </p:nvSpPr>
        <p:spPr bwMode="auto">
          <a:xfrm>
            <a:off x="3257550" y="3635375"/>
            <a:ext cx="10985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back doors</a:t>
            </a:r>
          </a:p>
        </p:txBody>
      </p:sp>
      <p:sp>
        <p:nvSpPr>
          <p:cNvPr id="39" name="Line 33"/>
          <p:cNvSpPr>
            <a:spLocks noChangeShapeType="1"/>
          </p:cNvSpPr>
          <p:nvPr/>
        </p:nvSpPr>
        <p:spPr bwMode="auto">
          <a:xfrm flipV="1">
            <a:off x="4578350" y="3843338"/>
            <a:ext cx="1588" cy="7477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0" name="Rectangle 34"/>
          <p:cNvSpPr>
            <a:spLocks noChangeArrowheads="1"/>
          </p:cNvSpPr>
          <p:nvPr/>
        </p:nvSpPr>
        <p:spPr bwMode="auto">
          <a:xfrm>
            <a:off x="4533900" y="4149725"/>
            <a:ext cx="97790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hijacking </a:t>
            </a:r>
          </a:p>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sessions</a:t>
            </a:r>
          </a:p>
        </p:txBody>
      </p:sp>
      <p:sp>
        <p:nvSpPr>
          <p:cNvPr id="41" name="Line 35"/>
          <p:cNvSpPr>
            <a:spLocks noChangeShapeType="1"/>
          </p:cNvSpPr>
          <p:nvPr/>
        </p:nvSpPr>
        <p:spPr bwMode="auto">
          <a:xfrm>
            <a:off x="4835525" y="3032125"/>
            <a:ext cx="1588" cy="655638"/>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2" name="Rectangle 36"/>
          <p:cNvSpPr>
            <a:spLocks noChangeArrowheads="1"/>
          </p:cNvSpPr>
          <p:nvPr/>
        </p:nvSpPr>
        <p:spPr bwMode="auto">
          <a:xfrm>
            <a:off x="3938588" y="2906713"/>
            <a:ext cx="10048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sweepers</a:t>
            </a:r>
          </a:p>
        </p:txBody>
      </p:sp>
      <p:sp>
        <p:nvSpPr>
          <p:cNvPr id="43" name="Line 37"/>
          <p:cNvSpPr>
            <a:spLocks noChangeShapeType="1"/>
          </p:cNvSpPr>
          <p:nvPr/>
        </p:nvSpPr>
        <p:spPr bwMode="auto">
          <a:xfrm>
            <a:off x="5092700" y="2716213"/>
            <a:ext cx="1588" cy="87312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4" name="Rectangle 38"/>
          <p:cNvSpPr>
            <a:spLocks noChangeArrowheads="1"/>
          </p:cNvSpPr>
          <p:nvPr/>
        </p:nvSpPr>
        <p:spPr bwMode="auto">
          <a:xfrm>
            <a:off x="4348163" y="2592388"/>
            <a:ext cx="80962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sniffers</a:t>
            </a:r>
          </a:p>
        </p:txBody>
      </p:sp>
      <p:sp>
        <p:nvSpPr>
          <p:cNvPr id="45" name="Line 39"/>
          <p:cNvSpPr>
            <a:spLocks noChangeShapeType="1"/>
          </p:cNvSpPr>
          <p:nvPr/>
        </p:nvSpPr>
        <p:spPr bwMode="auto">
          <a:xfrm>
            <a:off x="5335588" y="2389188"/>
            <a:ext cx="1587" cy="11287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6" name="Rectangle 40"/>
          <p:cNvSpPr>
            <a:spLocks noChangeArrowheads="1"/>
          </p:cNvSpPr>
          <p:nvPr/>
        </p:nvSpPr>
        <p:spPr bwMode="auto">
          <a:xfrm>
            <a:off x="3890963" y="2281238"/>
            <a:ext cx="1490662"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packet spoofing</a:t>
            </a:r>
          </a:p>
        </p:txBody>
      </p:sp>
      <p:sp>
        <p:nvSpPr>
          <p:cNvPr id="47" name="Oval 41"/>
          <p:cNvSpPr>
            <a:spLocks noChangeArrowheads="1"/>
          </p:cNvSpPr>
          <p:nvPr/>
        </p:nvSpPr>
        <p:spPr bwMode="auto">
          <a:xfrm>
            <a:off x="5905500" y="31242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8" name="Line 42"/>
          <p:cNvSpPr>
            <a:spLocks noChangeShapeType="1"/>
          </p:cNvSpPr>
          <p:nvPr/>
        </p:nvSpPr>
        <p:spPr bwMode="auto">
          <a:xfrm>
            <a:off x="5962650" y="3216275"/>
            <a:ext cx="1588" cy="344488"/>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9" name="Rectangle 43"/>
          <p:cNvSpPr>
            <a:spLocks noChangeArrowheads="1"/>
          </p:cNvSpPr>
          <p:nvPr/>
        </p:nvSpPr>
        <p:spPr bwMode="auto">
          <a:xfrm>
            <a:off x="5895975" y="3335338"/>
            <a:ext cx="5048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GUI</a:t>
            </a:r>
          </a:p>
        </p:txBody>
      </p:sp>
      <p:sp>
        <p:nvSpPr>
          <p:cNvPr id="50" name="Oval 44"/>
          <p:cNvSpPr>
            <a:spLocks noChangeArrowheads="1"/>
          </p:cNvSpPr>
          <p:nvPr/>
        </p:nvSpPr>
        <p:spPr bwMode="auto">
          <a:xfrm>
            <a:off x="6237288" y="296703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1" name="Line 45"/>
          <p:cNvSpPr>
            <a:spLocks noChangeShapeType="1"/>
          </p:cNvSpPr>
          <p:nvPr/>
        </p:nvSpPr>
        <p:spPr bwMode="auto">
          <a:xfrm>
            <a:off x="6294438" y="3017838"/>
            <a:ext cx="1587" cy="3413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2" name="Rectangle 46"/>
          <p:cNvSpPr>
            <a:spLocks noChangeArrowheads="1"/>
          </p:cNvSpPr>
          <p:nvPr/>
        </p:nvSpPr>
        <p:spPr bwMode="auto">
          <a:xfrm>
            <a:off x="6245225" y="3195638"/>
            <a:ext cx="21780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dirty="0"/>
              <a:t>automated probes/scans</a:t>
            </a:r>
          </a:p>
        </p:txBody>
      </p:sp>
      <p:sp>
        <p:nvSpPr>
          <p:cNvPr id="53" name="Oval 47"/>
          <p:cNvSpPr>
            <a:spLocks noChangeArrowheads="1"/>
          </p:cNvSpPr>
          <p:nvPr/>
        </p:nvSpPr>
        <p:spPr bwMode="auto">
          <a:xfrm>
            <a:off x="6734175" y="2709863"/>
            <a:ext cx="114300" cy="11271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4" name="Line 48"/>
          <p:cNvSpPr>
            <a:spLocks noChangeShapeType="1"/>
          </p:cNvSpPr>
          <p:nvPr/>
        </p:nvSpPr>
        <p:spPr bwMode="auto">
          <a:xfrm>
            <a:off x="6800850" y="2357438"/>
            <a:ext cx="1588" cy="3413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5" name="Line 49"/>
          <p:cNvSpPr>
            <a:spLocks noChangeShapeType="1"/>
          </p:cNvSpPr>
          <p:nvPr/>
        </p:nvSpPr>
        <p:spPr bwMode="auto">
          <a:xfrm>
            <a:off x="7181850" y="2508250"/>
            <a:ext cx="1588" cy="63182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 name="Rectangle 50"/>
          <p:cNvSpPr>
            <a:spLocks noChangeArrowheads="1"/>
          </p:cNvSpPr>
          <p:nvPr/>
        </p:nvSpPr>
        <p:spPr bwMode="auto">
          <a:xfrm>
            <a:off x="5337175" y="2281238"/>
            <a:ext cx="15176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denial of service</a:t>
            </a:r>
          </a:p>
        </p:txBody>
      </p:sp>
      <p:sp>
        <p:nvSpPr>
          <p:cNvPr id="57" name="Rectangle 51"/>
          <p:cNvSpPr>
            <a:spLocks noChangeArrowheads="1"/>
          </p:cNvSpPr>
          <p:nvPr/>
        </p:nvSpPr>
        <p:spPr bwMode="auto">
          <a:xfrm>
            <a:off x="7115175" y="2954338"/>
            <a:ext cx="1435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www attacks</a:t>
            </a:r>
          </a:p>
        </p:txBody>
      </p:sp>
      <p:sp>
        <p:nvSpPr>
          <p:cNvPr id="58" name="Rectangle 52"/>
          <p:cNvSpPr>
            <a:spLocks noChangeArrowheads="1"/>
          </p:cNvSpPr>
          <p:nvPr/>
        </p:nvSpPr>
        <p:spPr bwMode="auto">
          <a:xfrm>
            <a:off x="8262938" y="1555750"/>
            <a:ext cx="93186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9933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9933FF"/>
                </a:solidFill>
              </a:rPr>
              <a:t>Tools</a:t>
            </a:r>
          </a:p>
        </p:txBody>
      </p:sp>
      <p:sp>
        <p:nvSpPr>
          <p:cNvPr id="59" name="Rectangle 53"/>
          <p:cNvSpPr>
            <a:spLocks noChangeArrowheads="1"/>
          </p:cNvSpPr>
          <p:nvPr/>
        </p:nvSpPr>
        <p:spPr bwMode="auto">
          <a:xfrm>
            <a:off x="6800850" y="5327650"/>
            <a:ext cx="145415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99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FF9933"/>
                </a:solidFill>
              </a:rPr>
              <a:t>Attackers</a:t>
            </a:r>
          </a:p>
        </p:txBody>
      </p:sp>
      <p:sp>
        <p:nvSpPr>
          <p:cNvPr id="60" name="Rectangle 54"/>
          <p:cNvSpPr>
            <a:spLocks noChangeArrowheads="1"/>
          </p:cNvSpPr>
          <p:nvPr/>
        </p:nvSpPr>
        <p:spPr bwMode="auto">
          <a:xfrm>
            <a:off x="113980" y="2514600"/>
            <a:ext cx="1257620" cy="59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99FF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99FF33"/>
                </a:solidFill>
              </a:rPr>
              <a:t>Intruder</a:t>
            </a:r>
          </a:p>
          <a:p>
            <a:pPr>
              <a:buClr>
                <a:srgbClr val="99FF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99FF33"/>
                </a:solidFill>
              </a:rPr>
              <a:t>Knowledge</a:t>
            </a:r>
          </a:p>
        </p:txBody>
      </p:sp>
      <p:sp>
        <p:nvSpPr>
          <p:cNvPr id="61" name="Rectangle 55"/>
          <p:cNvSpPr>
            <a:spLocks noChangeArrowheads="1"/>
          </p:cNvSpPr>
          <p:nvPr/>
        </p:nvSpPr>
        <p:spPr bwMode="auto">
          <a:xfrm>
            <a:off x="0" y="4816700"/>
            <a:ext cx="1564796" cy="59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CC3300"/>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CC3300"/>
                </a:solidFill>
              </a:rPr>
              <a:t>Attack</a:t>
            </a:r>
          </a:p>
          <a:p>
            <a:pPr>
              <a:buClr>
                <a:srgbClr val="CC3300"/>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CC3300"/>
                </a:solidFill>
              </a:rPr>
              <a:t>Sophistication</a:t>
            </a:r>
          </a:p>
        </p:txBody>
      </p:sp>
      <p:sp>
        <p:nvSpPr>
          <p:cNvPr id="62" name="Line 56"/>
          <p:cNvSpPr>
            <a:spLocks noChangeShapeType="1"/>
          </p:cNvSpPr>
          <p:nvPr/>
        </p:nvSpPr>
        <p:spPr bwMode="auto">
          <a:xfrm>
            <a:off x="7458075" y="1871663"/>
            <a:ext cx="1588" cy="5334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3" name="Rectangle 57"/>
          <p:cNvSpPr>
            <a:spLocks noChangeArrowheads="1"/>
          </p:cNvSpPr>
          <p:nvPr/>
        </p:nvSpPr>
        <p:spPr bwMode="auto">
          <a:xfrm>
            <a:off x="5429250" y="1746250"/>
            <a:ext cx="2057400"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“stealth” / advanced scanning techniques</a:t>
            </a:r>
          </a:p>
        </p:txBody>
      </p:sp>
      <p:sp>
        <p:nvSpPr>
          <p:cNvPr id="64" name="Oval 58"/>
          <p:cNvSpPr>
            <a:spLocks noChangeArrowheads="1"/>
          </p:cNvSpPr>
          <p:nvPr/>
        </p:nvSpPr>
        <p:spPr bwMode="auto">
          <a:xfrm>
            <a:off x="7410450" y="2357438"/>
            <a:ext cx="114300" cy="11112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5" name="Oval 59"/>
          <p:cNvSpPr>
            <a:spLocks noChangeArrowheads="1"/>
          </p:cNvSpPr>
          <p:nvPr/>
        </p:nvSpPr>
        <p:spPr bwMode="auto">
          <a:xfrm>
            <a:off x="4079875" y="4073525"/>
            <a:ext cx="117475" cy="11271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6" name="Line 60"/>
          <p:cNvSpPr>
            <a:spLocks noChangeShapeType="1"/>
          </p:cNvSpPr>
          <p:nvPr/>
        </p:nvSpPr>
        <p:spPr bwMode="auto">
          <a:xfrm>
            <a:off x="4133850" y="4184650"/>
            <a:ext cx="1588" cy="2159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7" name="Rectangle 61"/>
          <p:cNvSpPr>
            <a:spLocks noChangeArrowheads="1"/>
          </p:cNvSpPr>
          <p:nvPr/>
        </p:nvSpPr>
        <p:spPr bwMode="auto">
          <a:xfrm>
            <a:off x="3590925" y="4338638"/>
            <a:ext cx="1014413"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burglaries</a:t>
            </a:r>
          </a:p>
        </p:txBody>
      </p:sp>
      <p:sp>
        <p:nvSpPr>
          <p:cNvPr id="68" name="Line 62"/>
          <p:cNvSpPr>
            <a:spLocks noChangeShapeType="1"/>
          </p:cNvSpPr>
          <p:nvPr/>
        </p:nvSpPr>
        <p:spPr bwMode="auto">
          <a:xfrm>
            <a:off x="5238750" y="3594100"/>
            <a:ext cx="1588" cy="4826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9" name="Rectangle 63"/>
          <p:cNvSpPr>
            <a:spLocks noChangeArrowheads="1"/>
          </p:cNvSpPr>
          <p:nvPr/>
        </p:nvSpPr>
        <p:spPr bwMode="auto">
          <a:xfrm>
            <a:off x="5149850" y="3868738"/>
            <a:ext cx="237172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network mgmt. diagnostics</a:t>
            </a:r>
          </a:p>
        </p:txBody>
      </p:sp>
      <p:sp>
        <p:nvSpPr>
          <p:cNvPr id="70" name="Oval 64"/>
          <p:cNvSpPr>
            <a:spLocks noChangeArrowheads="1"/>
          </p:cNvSpPr>
          <p:nvPr/>
        </p:nvSpPr>
        <p:spPr bwMode="auto">
          <a:xfrm>
            <a:off x="5164138" y="3521075"/>
            <a:ext cx="114300" cy="11271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1" name="Oval 65"/>
          <p:cNvSpPr>
            <a:spLocks noChangeArrowheads="1"/>
          </p:cNvSpPr>
          <p:nvPr/>
        </p:nvSpPr>
        <p:spPr bwMode="auto">
          <a:xfrm>
            <a:off x="7658100" y="2244725"/>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2" name="Rectangle 66"/>
          <p:cNvSpPr>
            <a:spLocks noChangeArrowheads="1"/>
          </p:cNvSpPr>
          <p:nvPr/>
        </p:nvSpPr>
        <p:spPr bwMode="auto">
          <a:xfrm>
            <a:off x="7664450" y="2535238"/>
            <a:ext cx="11366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distributed</a:t>
            </a:r>
          </a:p>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attack tools</a:t>
            </a:r>
          </a:p>
        </p:txBody>
      </p:sp>
      <p:sp>
        <p:nvSpPr>
          <p:cNvPr id="73" name="Oval 67"/>
          <p:cNvSpPr>
            <a:spLocks noChangeArrowheads="1"/>
          </p:cNvSpPr>
          <p:nvPr/>
        </p:nvSpPr>
        <p:spPr bwMode="auto">
          <a:xfrm>
            <a:off x="7134225" y="250983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4" name="Line 68"/>
          <p:cNvSpPr>
            <a:spLocks noChangeShapeType="1"/>
          </p:cNvSpPr>
          <p:nvPr/>
        </p:nvSpPr>
        <p:spPr bwMode="auto">
          <a:xfrm>
            <a:off x="7721600" y="2301875"/>
            <a:ext cx="1588" cy="334963"/>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5" name="Freeform 69"/>
          <p:cNvSpPr>
            <a:spLocks/>
          </p:cNvSpPr>
          <p:nvPr/>
        </p:nvSpPr>
        <p:spPr bwMode="auto">
          <a:xfrm>
            <a:off x="2076450" y="2120900"/>
            <a:ext cx="5827713" cy="3175000"/>
          </a:xfrm>
          <a:custGeom>
            <a:avLst/>
            <a:gdLst>
              <a:gd name="T0" fmla="*/ 0 w 3264"/>
              <a:gd name="T1" fmla="*/ 0 h 1784"/>
              <a:gd name="T2" fmla="*/ 2147483647 w 3264"/>
              <a:gd name="T3" fmla="*/ 2147483647 h 1784"/>
              <a:gd name="T4" fmla="*/ 2147483647 w 3264"/>
              <a:gd name="T5" fmla="*/ 2147483647 h 1784"/>
              <a:gd name="T6" fmla="*/ 2147483647 w 3264"/>
              <a:gd name="T7" fmla="*/ 2147483647 h 1784"/>
              <a:gd name="T8" fmla="*/ 0 60000 65536"/>
              <a:gd name="T9" fmla="*/ 0 60000 65536"/>
              <a:gd name="T10" fmla="*/ 0 60000 65536"/>
              <a:gd name="T11" fmla="*/ 0 60000 65536"/>
              <a:gd name="T12" fmla="*/ 0 w 3264"/>
              <a:gd name="T13" fmla="*/ 0 h 1784"/>
              <a:gd name="T14" fmla="*/ 3264 w 3264"/>
              <a:gd name="T15" fmla="*/ 1784 h 1784"/>
            </a:gdLst>
            <a:ahLst/>
            <a:cxnLst>
              <a:cxn ang="T8">
                <a:pos x="T0" y="T1"/>
              </a:cxn>
              <a:cxn ang="T9">
                <a:pos x="T2" y="T3"/>
              </a:cxn>
              <a:cxn ang="T10">
                <a:pos x="T4" y="T5"/>
              </a:cxn>
              <a:cxn ang="T11">
                <a:pos x="T6" y="T7"/>
              </a:cxn>
            </a:cxnLst>
            <a:rect l="T12" t="T13" r="T14" b="T15"/>
            <a:pathLst>
              <a:path w="3264" h="1784">
                <a:moveTo>
                  <a:pt x="0" y="0"/>
                </a:moveTo>
                <a:cubicBezTo>
                  <a:pt x="403" y="22"/>
                  <a:pt x="807" y="44"/>
                  <a:pt x="1176" y="296"/>
                </a:cubicBezTo>
                <a:cubicBezTo>
                  <a:pt x="1545" y="548"/>
                  <a:pt x="1868" y="1264"/>
                  <a:pt x="2216" y="1512"/>
                </a:cubicBezTo>
                <a:cubicBezTo>
                  <a:pt x="2564" y="1760"/>
                  <a:pt x="2914" y="1772"/>
                  <a:pt x="3264" y="1784"/>
                </a:cubicBezTo>
              </a:path>
            </a:pathLst>
          </a:custGeom>
          <a:noFill/>
          <a:ln w="28440">
            <a:solidFill>
              <a:srgbClr val="99FF33"/>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6" name="Oval 70"/>
          <p:cNvSpPr>
            <a:spLocks noChangeArrowheads="1"/>
          </p:cNvSpPr>
          <p:nvPr/>
        </p:nvSpPr>
        <p:spPr bwMode="auto">
          <a:xfrm>
            <a:off x="7900988" y="211613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7" name="Line 71"/>
          <p:cNvSpPr>
            <a:spLocks noChangeShapeType="1"/>
          </p:cNvSpPr>
          <p:nvPr/>
        </p:nvSpPr>
        <p:spPr bwMode="auto">
          <a:xfrm>
            <a:off x="7950200" y="1660525"/>
            <a:ext cx="1588" cy="54927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8" name="Rectangle 72"/>
          <p:cNvSpPr>
            <a:spLocks noChangeArrowheads="1"/>
          </p:cNvSpPr>
          <p:nvPr/>
        </p:nvSpPr>
        <p:spPr bwMode="auto">
          <a:xfrm>
            <a:off x="6173788" y="1397000"/>
            <a:ext cx="17668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Cross site scripting</a:t>
            </a:r>
          </a:p>
        </p:txBody>
      </p:sp>
      <p:sp>
        <p:nvSpPr>
          <p:cNvPr id="79" name="Oval 73"/>
          <p:cNvSpPr>
            <a:spLocks noChangeArrowheads="1"/>
          </p:cNvSpPr>
          <p:nvPr/>
        </p:nvSpPr>
        <p:spPr bwMode="auto">
          <a:xfrm>
            <a:off x="8058150" y="2017713"/>
            <a:ext cx="114300" cy="11271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0" name="Line 74"/>
          <p:cNvSpPr>
            <a:spLocks noChangeShapeType="1"/>
          </p:cNvSpPr>
          <p:nvPr/>
        </p:nvSpPr>
        <p:spPr bwMode="auto">
          <a:xfrm>
            <a:off x="8131175" y="2078038"/>
            <a:ext cx="1588" cy="255587"/>
          </a:xfrm>
          <a:prstGeom prst="line">
            <a:avLst/>
          </a:prstGeom>
          <a:noFill/>
          <a:ln w="12600" cap="rnd">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1" name="Rectangle 75"/>
          <p:cNvSpPr>
            <a:spLocks noChangeArrowheads="1"/>
          </p:cNvSpPr>
          <p:nvPr/>
        </p:nvSpPr>
        <p:spPr bwMode="auto">
          <a:xfrm>
            <a:off x="8072438" y="2136775"/>
            <a:ext cx="777875"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Staged</a:t>
            </a:r>
            <a:br>
              <a:rPr lang="en-GB" sz="1300" b="1"/>
            </a:br>
            <a:r>
              <a:rPr lang="en-GB" sz="1300" b="1"/>
              <a:t>attack</a:t>
            </a:r>
          </a:p>
        </p:txBody>
      </p:sp>
      <p:sp>
        <p:nvSpPr>
          <p:cNvPr id="82" name="Rectangle 77"/>
          <p:cNvSpPr>
            <a:spLocks noChangeArrowheads="1"/>
          </p:cNvSpPr>
          <p:nvPr/>
        </p:nvSpPr>
        <p:spPr bwMode="auto">
          <a:xfrm>
            <a:off x="7899400" y="1154113"/>
            <a:ext cx="5794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bots</a:t>
            </a:r>
          </a:p>
        </p:txBody>
      </p:sp>
      <p:sp>
        <p:nvSpPr>
          <p:cNvPr id="83" name="Oval 78"/>
          <p:cNvSpPr>
            <a:spLocks noChangeArrowheads="1"/>
          </p:cNvSpPr>
          <p:nvPr/>
        </p:nvSpPr>
        <p:spPr bwMode="auto">
          <a:xfrm>
            <a:off x="8229600" y="1916113"/>
            <a:ext cx="114300" cy="11271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4" name="Line 79"/>
          <p:cNvSpPr>
            <a:spLocks noChangeShapeType="1"/>
          </p:cNvSpPr>
          <p:nvPr/>
        </p:nvSpPr>
        <p:spPr bwMode="auto">
          <a:xfrm>
            <a:off x="8305800" y="1382713"/>
            <a:ext cx="1588" cy="54927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 name="Date Placeholder 2">
            <a:extLst>
              <a:ext uri="{FF2B5EF4-FFF2-40B4-BE49-F238E27FC236}">
                <a16:creationId xmlns:a16="http://schemas.microsoft.com/office/drawing/2014/main" id="{31A30BE7-965A-9F43-83EB-6FF666A7AA49}"/>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88AF71D2-2FB9-BA4B-BFB2-4E15BEB8836A}"/>
              </a:ext>
            </a:extLst>
          </p:cNvPr>
          <p:cNvSpPr>
            <a:spLocks noGrp="1"/>
          </p:cNvSpPr>
          <p:nvPr>
            <p:ph type="sldNum" sz="quarter" idx="12"/>
          </p:nvPr>
        </p:nvSpPr>
        <p:spPr/>
        <p:txBody>
          <a:bodyPr/>
          <a:lstStyle/>
          <a:p>
            <a:fld id="{BAFC06C6-5388-EF48-9B75-F2C2BBFC0E68}" type="slidenum">
              <a:rPr lang="en-US" smtClean="0"/>
              <a:t>60</a:t>
            </a:fld>
            <a:endParaRPr lang="en-US" dirty="0"/>
          </a:p>
        </p:txBody>
      </p:sp>
    </p:spTree>
    <p:extLst>
      <p:ext uri="{BB962C8B-B14F-4D97-AF65-F5344CB8AC3E}">
        <p14:creationId xmlns:p14="http://schemas.microsoft.com/office/powerpoint/2010/main" val="28665550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a:t>
            </a:r>
            <a:r>
              <a:rPr lang="en-US" dirty="0" err="1"/>
              <a:t>é</a:t>
            </a:r>
            <a:r>
              <a:rPr lang="en-US" dirty="0"/>
              <a:t> </a:t>
            </a:r>
            <a:r>
              <a:rPr lang="en-US" dirty="0" err="1"/>
              <a:t>uma</a:t>
            </a:r>
            <a:r>
              <a:rPr lang="en-US" dirty="0"/>
              <a:t>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686800" cy="4937760"/>
          </a:xfrm>
        </p:spPr>
        <p:txBody>
          <a:bodyPr>
            <a:normAutofit/>
          </a:bodyPr>
          <a:lstStyle/>
          <a:p>
            <a:pPr lvl="2"/>
            <a:endParaRPr lang="en-US" dirty="0"/>
          </a:p>
          <a:p>
            <a:r>
              <a:rPr lang="en-US" b="1" dirty="0"/>
              <a:t>Botnet</a:t>
            </a:r>
            <a:r>
              <a:rPr lang="en-US" dirty="0"/>
              <a:t>: </a:t>
            </a:r>
            <a:r>
              <a:rPr lang="en-US" dirty="0" err="1"/>
              <a:t>colecção</a:t>
            </a:r>
            <a:r>
              <a:rPr lang="en-US" dirty="0"/>
              <a:t> de “robots” </a:t>
            </a:r>
            <a:r>
              <a:rPr lang="en-US" dirty="0" err="1"/>
              <a:t>em</a:t>
            </a:r>
            <a:r>
              <a:rPr lang="en-US" dirty="0"/>
              <a:t> software que se </a:t>
            </a:r>
            <a:r>
              <a:rPr lang="en-US" dirty="0" err="1"/>
              <a:t>executam</a:t>
            </a:r>
            <a:r>
              <a:rPr lang="en-US" dirty="0"/>
              <a:t> </a:t>
            </a:r>
            <a:r>
              <a:rPr lang="en-US" dirty="0" err="1"/>
              <a:t>em</a:t>
            </a:r>
            <a:r>
              <a:rPr lang="en-US" dirty="0"/>
              <a:t> </a:t>
            </a:r>
            <a:r>
              <a:rPr lang="en-US" dirty="0" err="1"/>
              <a:t>computadores</a:t>
            </a:r>
            <a:r>
              <a:rPr lang="en-US" dirty="0"/>
              <a:t> de forma </a:t>
            </a:r>
            <a:r>
              <a:rPr lang="en-US" dirty="0" err="1"/>
              <a:t>autónoma</a:t>
            </a:r>
            <a:r>
              <a:rPr lang="en-US" dirty="0"/>
              <a:t> e </a:t>
            </a:r>
            <a:r>
              <a:rPr lang="en-US" dirty="0" err="1"/>
              <a:t>automaticamente</a:t>
            </a:r>
            <a:r>
              <a:rPr lang="en-US" dirty="0"/>
              <a:t>, e que </a:t>
            </a:r>
            <a:r>
              <a:rPr lang="en-US" dirty="0" err="1"/>
              <a:t>são</a:t>
            </a:r>
            <a:r>
              <a:rPr lang="en-US" dirty="0"/>
              <a:t> </a:t>
            </a:r>
            <a:r>
              <a:rPr lang="en-US" dirty="0" err="1"/>
              <a:t>controlados</a:t>
            </a:r>
            <a:r>
              <a:rPr lang="en-US" dirty="0"/>
              <a:t> </a:t>
            </a:r>
            <a:r>
              <a:rPr lang="en-US" dirty="0" err="1"/>
              <a:t>remotamente</a:t>
            </a:r>
            <a:r>
              <a:rPr lang="en-US" dirty="0"/>
              <a:t> </a:t>
            </a:r>
            <a:r>
              <a:rPr lang="en-US" dirty="0" err="1"/>
              <a:t>por</a:t>
            </a:r>
            <a:r>
              <a:rPr lang="en-US" dirty="0"/>
              <a:t> um </a:t>
            </a:r>
            <a:r>
              <a:rPr lang="en-US" dirty="0" err="1"/>
              <a:t>ou</a:t>
            </a:r>
            <a:r>
              <a:rPr lang="en-US" dirty="0"/>
              <a:t> </a:t>
            </a:r>
            <a:r>
              <a:rPr lang="en-US" dirty="0" err="1"/>
              <a:t>mais</a:t>
            </a:r>
            <a:r>
              <a:rPr lang="en-US" dirty="0"/>
              <a:t> </a:t>
            </a:r>
            <a:r>
              <a:rPr lang="en-US" dirty="0" err="1"/>
              <a:t>atacantes</a:t>
            </a:r>
            <a:endParaRPr lang="en-US" dirty="0"/>
          </a:p>
          <a:p>
            <a:pPr marL="0" indent="0">
              <a:buNone/>
            </a:pPr>
            <a:endParaRPr lang="en-US" dirty="0"/>
          </a:p>
          <a:p>
            <a:r>
              <a:rPr lang="en-US" dirty="0" err="1"/>
              <a:t>Armas</a:t>
            </a:r>
            <a:r>
              <a:rPr lang="en-US" dirty="0"/>
              <a:t> online </a:t>
            </a:r>
            <a:r>
              <a:rPr lang="en-US" dirty="0" err="1"/>
              <a:t>muito</a:t>
            </a:r>
            <a:r>
              <a:rPr lang="en-US" dirty="0"/>
              <a:t> </a:t>
            </a:r>
            <a:r>
              <a:rPr lang="en-US" dirty="0" err="1"/>
              <a:t>eficazes</a:t>
            </a:r>
            <a:r>
              <a:rPr lang="en-US" dirty="0"/>
              <a:t> para </a:t>
            </a:r>
            <a:r>
              <a:rPr lang="en-US" dirty="0" err="1"/>
              <a:t>terrorismo</a:t>
            </a:r>
            <a:endParaRPr lang="en-US" dirty="0"/>
          </a:p>
          <a:p>
            <a:pPr lvl="1"/>
            <a:r>
              <a:rPr lang="en-US" dirty="0" err="1"/>
              <a:t>Ou</a:t>
            </a:r>
            <a:r>
              <a:rPr lang="en-US" dirty="0"/>
              <a:t> </a:t>
            </a:r>
            <a:r>
              <a:rPr lang="en-US" dirty="0" err="1"/>
              <a:t>seja</a:t>
            </a:r>
            <a:r>
              <a:rPr lang="en-US" dirty="0"/>
              <a:t>, </a:t>
            </a:r>
            <a:r>
              <a:rPr lang="en-US" dirty="0" err="1"/>
              <a:t>permitem</a:t>
            </a:r>
            <a:r>
              <a:rPr lang="en-US" dirty="0"/>
              <a:t> </a:t>
            </a:r>
            <a:r>
              <a:rPr lang="en-US" dirty="0" err="1"/>
              <a:t>realizar</a:t>
            </a:r>
            <a:r>
              <a:rPr lang="en-US" dirty="0"/>
              <a:t> </a:t>
            </a:r>
            <a:r>
              <a:rPr lang="en-US" dirty="0" err="1"/>
              <a:t>ataques</a:t>
            </a:r>
            <a:r>
              <a:rPr lang="en-US" dirty="0"/>
              <a:t> a </a:t>
            </a:r>
            <a:r>
              <a:rPr lang="en-US" dirty="0" err="1"/>
              <a:t>infrastruturas</a:t>
            </a:r>
            <a:r>
              <a:rPr lang="en-US" dirty="0"/>
              <a:t> e </a:t>
            </a:r>
            <a:r>
              <a:rPr lang="en-US" dirty="0" err="1"/>
              <a:t>estados</a:t>
            </a:r>
            <a:endParaRPr lang="en-US" dirty="0"/>
          </a:p>
          <a:p>
            <a:pPr lvl="1"/>
            <a:endParaRPr lang="en-US" dirty="0"/>
          </a:p>
          <a:p>
            <a:r>
              <a:rPr lang="en-US" dirty="0"/>
              <a:t>Um dos </a:t>
            </a:r>
            <a:r>
              <a:rPr lang="en-US" dirty="0" err="1"/>
              <a:t>meios</a:t>
            </a:r>
            <a:r>
              <a:rPr lang="en-US" dirty="0"/>
              <a:t> </a:t>
            </a:r>
            <a:r>
              <a:rPr lang="en-US" dirty="0" err="1"/>
              <a:t>principais</a:t>
            </a:r>
            <a:r>
              <a:rPr lang="en-US" dirty="0"/>
              <a:t> para </a:t>
            </a:r>
            <a:r>
              <a:rPr lang="en-US" dirty="0" err="1"/>
              <a:t>actividade</a:t>
            </a:r>
            <a:r>
              <a:rPr lang="en-US" dirty="0"/>
              <a:t> </a:t>
            </a:r>
            <a:r>
              <a:rPr lang="en-US" dirty="0" err="1"/>
              <a:t>maliciosa</a:t>
            </a:r>
            <a:endParaRPr lang="en-US" dirty="0"/>
          </a:p>
        </p:txBody>
      </p:sp>
      <p:sp>
        <p:nvSpPr>
          <p:cNvPr id="3" name="Date Placeholder 2">
            <a:extLst>
              <a:ext uri="{FF2B5EF4-FFF2-40B4-BE49-F238E27FC236}">
                <a16:creationId xmlns:a16="http://schemas.microsoft.com/office/drawing/2014/main" id="{38560F44-84AC-A64E-8857-A1B78C8D405D}"/>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C690864C-772D-F240-B38B-1740BC1B4764}"/>
              </a:ext>
            </a:extLst>
          </p:cNvPr>
          <p:cNvSpPr>
            <a:spLocks noGrp="1"/>
          </p:cNvSpPr>
          <p:nvPr>
            <p:ph type="sldNum" sz="quarter" idx="12"/>
          </p:nvPr>
        </p:nvSpPr>
        <p:spPr/>
        <p:txBody>
          <a:bodyPr/>
          <a:lstStyle/>
          <a:p>
            <a:fld id="{BAFC06C6-5388-EF48-9B75-F2C2BBFC0E68}" type="slidenum">
              <a:rPr lang="en-US" smtClean="0"/>
              <a:t>61</a:t>
            </a:fld>
            <a:endParaRPr lang="en-US" dirty="0"/>
          </a:p>
        </p:txBody>
      </p:sp>
    </p:spTree>
    <p:extLst>
      <p:ext uri="{BB962C8B-B14F-4D97-AF65-F5344CB8AC3E}">
        <p14:creationId xmlns:p14="http://schemas.microsoft.com/office/powerpoint/2010/main" val="1908519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Goal: to overwhelm victim machine and deny service to its legitimate clients</a:t>
            </a:r>
          </a:p>
          <a:p>
            <a:r>
              <a:rPr lang="en-US" dirty="0"/>
              <a:t>Packet graph at a server looks like this normally:</a:t>
            </a:r>
          </a:p>
          <a:p>
            <a:endParaRPr lang="en-US" dirty="0"/>
          </a:p>
          <a:p>
            <a:endParaRPr lang="en-US" dirty="0"/>
          </a:p>
        </p:txBody>
      </p:sp>
      <p:pic>
        <p:nvPicPr>
          <p:cNvPr id="7" name="Picture 4" descr="topperda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932112"/>
            <a:ext cx="6842125" cy="324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Date Placeholder 2">
            <a:extLst>
              <a:ext uri="{FF2B5EF4-FFF2-40B4-BE49-F238E27FC236}">
                <a16:creationId xmlns:a16="http://schemas.microsoft.com/office/drawing/2014/main" id="{F1A32CDB-BE86-5D4F-9F93-5391221F56D8}"/>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469290F-9587-C64F-86CE-5CDA29DEF53F}"/>
              </a:ext>
            </a:extLst>
          </p:cNvPr>
          <p:cNvSpPr>
            <a:spLocks noGrp="1"/>
          </p:cNvSpPr>
          <p:nvPr>
            <p:ph type="sldNum" sz="quarter" idx="12"/>
          </p:nvPr>
        </p:nvSpPr>
        <p:spPr/>
        <p:txBody>
          <a:bodyPr/>
          <a:lstStyle/>
          <a:p>
            <a:fld id="{BAFC06C6-5388-EF48-9B75-F2C2BBFC0E68}" type="slidenum">
              <a:rPr lang="en-US" smtClean="0"/>
              <a:t>62</a:t>
            </a:fld>
            <a:endParaRPr lang="en-US" dirty="0"/>
          </a:p>
        </p:txBody>
      </p:sp>
    </p:spTree>
    <p:extLst>
      <p:ext uri="{BB962C8B-B14F-4D97-AF65-F5344CB8AC3E}">
        <p14:creationId xmlns:p14="http://schemas.microsoft.com/office/powerpoint/2010/main" val="1004112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Ataques</a:t>
            </a:r>
            <a:r>
              <a:rPr lang="en-US" dirty="0"/>
              <a:t> Distributed Denial-of-Service (DDoS)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Objectivo: </a:t>
            </a:r>
            <a:r>
              <a:rPr lang="en-US" dirty="0" err="1"/>
              <a:t>inundar</a:t>
            </a:r>
            <a:r>
              <a:rPr lang="en-US" dirty="0"/>
              <a:t> </a:t>
            </a:r>
            <a:r>
              <a:rPr lang="en-US" dirty="0" err="1"/>
              <a:t>uma</a:t>
            </a:r>
            <a:r>
              <a:rPr lang="en-US" dirty="0"/>
              <a:t> </a:t>
            </a:r>
            <a:r>
              <a:rPr lang="en-US" dirty="0" err="1"/>
              <a:t>máquina</a:t>
            </a:r>
            <a:r>
              <a:rPr lang="en-US" dirty="0"/>
              <a:t> </a:t>
            </a:r>
            <a:r>
              <a:rPr lang="en-US" dirty="0" err="1"/>
              <a:t>vítima</a:t>
            </a:r>
            <a:r>
              <a:rPr lang="en-US" dirty="0"/>
              <a:t> e </a:t>
            </a:r>
            <a:r>
              <a:rPr lang="en-US" dirty="0" err="1"/>
              <a:t>negar</a:t>
            </a:r>
            <a:r>
              <a:rPr lang="en-US" dirty="0"/>
              <a:t> </a:t>
            </a:r>
            <a:r>
              <a:rPr lang="en-US" dirty="0" err="1"/>
              <a:t>serviço</a:t>
            </a:r>
            <a:r>
              <a:rPr lang="en-US" dirty="0"/>
              <a:t> a clients </a:t>
            </a:r>
            <a:r>
              <a:rPr lang="en-US" dirty="0" err="1"/>
              <a:t>legítimos</a:t>
            </a:r>
            <a:endParaRPr lang="en-US" dirty="0"/>
          </a:p>
          <a:p>
            <a:r>
              <a:rPr lang="en-US" dirty="0" err="1"/>
              <a:t>Aqui</a:t>
            </a:r>
            <a:r>
              <a:rPr lang="en-US" dirty="0"/>
              <a:t> </a:t>
            </a:r>
            <a:r>
              <a:rPr lang="en-US" dirty="0" err="1"/>
              <a:t>estamos</a:t>
            </a:r>
            <a:r>
              <a:rPr lang="en-US" dirty="0"/>
              <a:t> sob </a:t>
            </a:r>
            <a:r>
              <a:rPr lang="en-US" dirty="0" err="1"/>
              <a:t>ataque</a:t>
            </a:r>
            <a:r>
              <a:rPr lang="en-US" dirty="0"/>
              <a:t>!</a:t>
            </a:r>
          </a:p>
          <a:p>
            <a:endParaRPr lang="en-US" dirty="0"/>
          </a:p>
          <a:p>
            <a:endParaRPr lang="en-US" dirty="0"/>
          </a:p>
        </p:txBody>
      </p:sp>
      <p:pic>
        <p:nvPicPr>
          <p:cNvPr id="8" name="Picture 3" descr="may22d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895600"/>
            <a:ext cx="7056437" cy="324167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Line 5"/>
          <p:cNvSpPr>
            <a:spLocks noChangeShapeType="1"/>
          </p:cNvSpPr>
          <p:nvPr/>
        </p:nvSpPr>
        <p:spPr bwMode="auto">
          <a:xfrm flipH="1">
            <a:off x="4724400" y="2734733"/>
            <a:ext cx="762000" cy="1075267"/>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3" name="Date Placeholder 2">
            <a:extLst>
              <a:ext uri="{FF2B5EF4-FFF2-40B4-BE49-F238E27FC236}">
                <a16:creationId xmlns:a16="http://schemas.microsoft.com/office/drawing/2014/main" id="{968FD7BD-F24F-B944-9C10-62EB42869FB8}"/>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CEA43156-7AF0-EA48-A5B2-FC84575BD0E2}"/>
              </a:ext>
            </a:extLst>
          </p:cNvPr>
          <p:cNvSpPr>
            <a:spLocks noGrp="1"/>
          </p:cNvSpPr>
          <p:nvPr>
            <p:ph type="sldNum" sz="quarter" idx="12"/>
          </p:nvPr>
        </p:nvSpPr>
        <p:spPr/>
        <p:txBody>
          <a:bodyPr/>
          <a:lstStyle/>
          <a:p>
            <a:fld id="{BAFC06C6-5388-EF48-9B75-F2C2BBFC0E68}" type="slidenum">
              <a:rPr lang="en-US" smtClean="0"/>
              <a:t>63</a:t>
            </a:fld>
            <a:endParaRPr lang="en-US" dirty="0"/>
          </a:p>
        </p:txBody>
      </p:sp>
    </p:spTree>
    <p:extLst>
      <p:ext uri="{BB962C8B-B14F-4D97-AF65-F5344CB8AC3E}">
        <p14:creationId xmlns:p14="http://schemas.microsoft.com/office/powerpoint/2010/main" val="2107425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Ataques</a:t>
            </a:r>
            <a:r>
              <a:rPr lang="en-US" dirty="0"/>
              <a:t> DDoS no </a:t>
            </a:r>
            <a:r>
              <a:rPr lang="en-US" dirty="0" err="1"/>
              <a:t>mundo</a:t>
            </a:r>
            <a:r>
              <a:rPr lang="en-US" dirty="0"/>
              <a:t> real</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492487" y="4953000"/>
            <a:ext cx="5117122" cy="1143000"/>
          </a:xfrm>
          <a:prstGeom prst="rect">
            <a:avLst/>
          </a:prstGeom>
          <a:ln>
            <a:solidFill>
              <a:srgbClr val="000000"/>
            </a:solidFill>
          </a:ln>
        </p:spPr>
      </p:pic>
      <p:sp>
        <p:nvSpPr>
          <p:cNvPr id="8" name="TextBox 7"/>
          <p:cNvSpPr txBox="1"/>
          <p:nvPr/>
        </p:nvSpPr>
        <p:spPr>
          <a:xfrm>
            <a:off x="457200" y="4502090"/>
            <a:ext cx="2480166" cy="400110"/>
          </a:xfrm>
          <a:prstGeom prst="rect">
            <a:avLst/>
          </a:prstGeom>
          <a:noFill/>
        </p:spPr>
        <p:txBody>
          <a:bodyPr wrap="none" rtlCol="0">
            <a:spAutoFit/>
          </a:bodyPr>
          <a:lstStyle/>
          <a:p>
            <a:r>
              <a:rPr lang="en-US" sz="2000" dirty="0"/>
              <a:t>From the Twitter blog:</a:t>
            </a:r>
          </a:p>
        </p:txBody>
      </p:sp>
      <p:pic>
        <p:nvPicPr>
          <p:cNvPr id="9" name="Picture 8"/>
          <p:cNvPicPr>
            <a:picLocks noChangeAspect="1"/>
          </p:cNvPicPr>
          <p:nvPr/>
        </p:nvPicPr>
        <p:blipFill>
          <a:blip r:embed="rId3"/>
          <a:stretch>
            <a:fillRect/>
          </a:stretch>
        </p:blipFill>
        <p:spPr>
          <a:xfrm>
            <a:off x="6219209" y="1714500"/>
            <a:ext cx="2819400" cy="4002070"/>
          </a:xfrm>
          <a:prstGeom prst="rect">
            <a:avLst/>
          </a:prstGeom>
          <a:ln>
            <a:solidFill>
              <a:srgbClr val="000000"/>
            </a:solidFill>
          </a:ln>
        </p:spPr>
      </p:pic>
      <p:pic>
        <p:nvPicPr>
          <p:cNvPr id="10" name="Picture 9"/>
          <p:cNvPicPr>
            <a:picLocks noChangeAspect="1"/>
          </p:cNvPicPr>
          <p:nvPr/>
        </p:nvPicPr>
        <p:blipFill rotWithShape="1">
          <a:blip r:embed="rId4"/>
          <a:srcRect r="2982"/>
          <a:stretch/>
        </p:blipFill>
        <p:spPr>
          <a:xfrm>
            <a:off x="187452" y="1409700"/>
            <a:ext cx="5832348" cy="1374076"/>
          </a:xfrm>
          <a:prstGeom prst="rect">
            <a:avLst/>
          </a:prstGeom>
          <a:ln>
            <a:solidFill>
              <a:srgbClr val="000000"/>
            </a:solidFill>
          </a:ln>
        </p:spPr>
      </p:pic>
      <p:pic>
        <p:nvPicPr>
          <p:cNvPr id="11" name="Picture 10"/>
          <p:cNvPicPr>
            <a:picLocks noChangeAspect="1"/>
          </p:cNvPicPr>
          <p:nvPr/>
        </p:nvPicPr>
        <p:blipFill>
          <a:blip r:embed="rId5"/>
          <a:stretch>
            <a:fillRect/>
          </a:stretch>
        </p:blipFill>
        <p:spPr>
          <a:xfrm>
            <a:off x="914400" y="3011183"/>
            <a:ext cx="4876800" cy="1395717"/>
          </a:xfrm>
          <a:prstGeom prst="rect">
            <a:avLst/>
          </a:prstGeom>
          <a:ln>
            <a:solidFill>
              <a:srgbClr val="000000"/>
            </a:solidFill>
          </a:ln>
        </p:spPr>
      </p:pic>
      <p:sp>
        <p:nvSpPr>
          <p:cNvPr id="3" name="Date Placeholder 2">
            <a:extLst>
              <a:ext uri="{FF2B5EF4-FFF2-40B4-BE49-F238E27FC236}">
                <a16:creationId xmlns:a16="http://schemas.microsoft.com/office/drawing/2014/main" id="{EE1E96DB-A1E4-1A40-9091-D934F866E5D9}"/>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5AC762F8-B0BB-DC4D-962D-EF75812633E8}"/>
              </a:ext>
            </a:extLst>
          </p:cNvPr>
          <p:cNvSpPr>
            <a:spLocks noGrp="1"/>
          </p:cNvSpPr>
          <p:nvPr>
            <p:ph type="sldNum" sz="quarter" idx="12"/>
          </p:nvPr>
        </p:nvSpPr>
        <p:spPr/>
        <p:txBody>
          <a:bodyPr/>
          <a:lstStyle/>
          <a:p>
            <a:fld id="{BAFC06C6-5388-EF48-9B75-F2C2BBFC0E68}" type="slidenum">
              <a:rPr lang="en-US" smtClean="0"/>
              <a:t>64</a:t>
            </a:fld>
            <a:endParaRPr lang="en-US" dirty="0"/>
          </a:p>
        </p:txBody>
      </p:sp>
    </p:spTree>
    <p:extLst>
      <p:ext uri="{BB962C8B-B14F-4D97-AF65-F5344CB8AC3E}">
        <p14:creationId xmlns:p14="http://schemas.microsoft.com/office/powerpoint/2010/main" val="5718716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Lançar</a:t>
            </a:r>
            <a:r>
              <a:rPr lang="en-US" dirty="0"/>
              <a:t> </a:t>
            </a:r>
            <a:r>
              <a:rPr lang="en-US" dirty="0" err="1"/>
              <a:t>ataques</a:t>
            </a:r>
            <a:r>
              <a:rPr lang="en-US" dirty="0"/>
              <a:t> DDoS </a:t>
            </a:r>
            <a:r>
              <a:rPr lang="en-US" dirty="0" err="1"/>
              <a:t>usando</a:t>
            </a:r>
            <a:r>
              <a:rPr lang="en-US" dirty="0"/>
              <a:t> </a:t>
            </a:r>
            <a:r>
              <a:rPr lang="en-US" dirty="0" err="1"/>
              <a:t>uma</a:t>
            </a:r>
            <a:r>
              <a:rPr lang="en-US" dirty="0"/>
              <a:t>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7" name="AutoShape 3"/>
          <p:cNvSpPr>
            <a:spLocks noChangeAspect="1" noChangeArrowheads="1" noTextEdit="1"/>
          </p:cNvSpPr>
          <p:nvPr/>
        </p:nvSpPr>
        <p:spPr bwMode="auto">
          <a:xfrm>
            <a:off x="7016750" y="2701925"/>
            <a:ext cx="1954213"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pic>
        <p:nvPicPr>
          <p:cNvPr id="8" name="Picture 4" descr="PE0374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975" y="5445125"/>
            <a:ext cx="514350"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5"/>
          <p:cNvSpPr txBox="1">
            <a:spLocks noChangeArrowheads="1"/>
          </p:cNvSpPr>
          <p:nvPr/>
        </p:nvSpPr>
        <p:spPr bwMode="auto">
          <a:xfrm>
            <a:off x="4851400" y="5775325"/>
            <a:ext cx="868363"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Victim</a:t>
            </a:r>
          </a:p>
        </p:txBody>
      </p:sp>
      <p:pic>
        <p:nvPicPr>
          <p:cNvPr id="10" name="Picture 6" descr="MCj021301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282700"/>
            <a:ext cx="1147762" cy="91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7"/>
          <p:cNvSpPr txBox="1">
            <a:spLocks noChangeArrowheads="1"/>
          </p:cNvSpPr>
          <p:nvPr/>
        </p:nvSpPr>
        <p:spPr bwMode="auto">
          <a:xfrm>
            <a:off x="5080000" y="1508125"/>
            <a:ext cx="1111250"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Attacker</a:t>
            </a:r>
          </a:p>
        </p:txBody>
      </p:sp>
      <p:pic>
        <p:nvPicPr>
          <p:cNvPr id="12" name="Picture 8"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9200"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9"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0"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92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1"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05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2"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17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3"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940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4"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142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5"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455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6"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767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7"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80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18"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925"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9"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0"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0"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325"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Line 21"/>
          <p:cNvSpPr>
            <a:spLocks noChangeShapeType="1"/>
          </p:cNvSpPr>
          <p:nvPr/>
        </p:nvSpPr>
        <p:spPr bwMode="auto">
          <a:xfrm flipH="1">
            <a:off x="2984500" y="2193925"/>
            <a:ext cx="1746250" cy="508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6" name="Line 22"/>
          <p:cNvSpPr>
            <a:spLocks noChangeShapeType="1"/>
          </p:cNvSpPr>
          <p:nvPr/>
        </p:nvSpPr>
        <p:spPr bwMode="auto">
          <a:xfrm flipH="1">
            <a:off x="4241800" y="2193925"/>
            <a:ext cx="527050" cy="508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7" name="Line 23"/>
          <p:cNvSpPr>
            <a:spLocks noChangeShapeType="1"/>
          </p:cNvSpPr>
          <p:nvPr/>
        </p:nvSpPr>
        <p:spPr bwMode="auto">
          <a:xfrm>
            <a:off x="4775200" y="2193925"/>
            <a:ext cx="381000" cy="381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8" name="Line 24"/>
          <p:cNvSpPr>
            <a:spLocks noChangeShapeType="1"/>
          </p:cNvSpPr>
          <p:nvPr/>
        </p:nvSpPr>
        <p:spPr bwMode="auto">
          <a:xfrm>
            <a:off x="4775200" y="2193925"/>
            <a:ext cx="1762125" cy="381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9" name="Line 25"/>
          <p:cNvSpPr>
            <a:spLocks noChangeShapeType="1"/>
          </p:cNvSpPr>
          <p:nvPr/>
        </p:nvSpPr>
        <p:spPr bwMode="auto">
          <a:xfrm flipH="1">
            <a:off x="1117600" y="3438525"/>
            <a:ext cx="1441450" cy="5683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 name="Line 26"/>
          <p:cNvSpPr>
            <a:spLocks noChangeShapeType="1"/>
          </p:cNvSpPr>
          <p:nvPr/>
        </p:nvSpPr>
        <p:spPr bwMode="auto">
          <a:xfrm flipH="1">
            <a:off x="2032000" y="3489325"/>
            <a:ext cx="762000" cy="5175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1" name="Line 27"/>
          <p:cNvSpPr>
            <a:spLocks noChangeShapeType="1"/>
          </p:cNvSpPr>
          <p:nvPr/>
        </p:nvSpPr>
        <p:spPr bwMode="auto">
          <a:xfrm flipH="1">
            <a:off x="2794000" y="3505200"/>
            <a:ext cx="76200" cy="5175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2" name="Line 28"/>
          <p:cNvSpPr>
            <a:spLocks noChangeShapeType="1"/>
          </p:cNvSpPr>
          <p:nvPr/>
        </p:nvSpPr>
        <p:spPr bwMode="auto">
          <a:xfrm>
            <a:off x="2946400" y="3489325"/>
            <a:ext cx="533400" cy="5175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3" name="Line 29"/>
          <p:cNvSpPr>
            <a:spLocks noChangeShapeType="1"/>
          </p:cNvSpPr>
          <p:nvPr/>
        </p:nvSpPr>
        <p:spPr bwMode="auto">
          <a:xfrm>
            <a:off x="3022600" y="3505200"/>
            <a:ext cx="1219200" cy="5937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4" name="Line 30"/>
          <p:cNvSpPr>
            <a:spLocks noChangeShapeType="1"/>
          </p:cNvSpPr>
          <p:nvPr/>
        </p:nvSpPr>
        <p:spPr bwMode="auto">
          <a:xfrm flipH="1">
            <a:off x="2870200" y="3438525"/>
            <a:ext cx="987425" cy="584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5" name="Line 31"/>
          <p:cNvSpPr>
            <a:spLocks noChangeShapeType="1"/>
          </p:cNvSpPr>
          <p:nvPr/>
        </p:nvSpPr>
        <p:spPr bwMode="auto">
          <a:xfrm flipH="1">
            <a:off x="3717925" y="3476625"/>
            <a:ext cx="366713" cy="5461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6" name="Line 32"/>
          <p:cNvSpPr>
            <a:spLocks noChangeShapeType="1"/>
          </p:cNvSpPr>
          <p:nvPr/>
        </p:nvSpPr>
        <p:spPr bwMode="auto">
          <a:xfrm>
            <a:off x="4089400" y="3413125"/>
            <a:ext cx="282575" cy="6096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7" name="Line 33"/>
          <p:cNvSpPr>
            <a:spLocks noChangeShapeType="1"/>
          </p:cNvSpPr>
          <p:nvPr/>
        </p:nvSpPr>
        <p:spPr bwMode="auto">
          <a:xfrm>
            <a:off x="4165600" y="3438525"/>
            <a:ext cx="1066800" cy="5683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8" name="Line 34"/>
          <p:cNvSpPr>
            <a:spLocks noChangeShapeType="1"/>
          </p:cNvSpPr>
          <p:nvPr/>
        </p:nvSpPr>
        <p:spPr bwMode="auto">
          <a:xfrm>
            <a:off x="5353050" y="3476625"/>
            <a:ext cx="781050" cy="5302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9" name="Line 35"/>
          <p:cNvSpPr>
            <a:spLocks noChangeShapeType="1"/>
          </p:cNvSpPr>
          <p:nvPr/>
        </p:nvSpPr>
        <p:spPr bwMode="auto">
          <a:xfrm>
            <a:off x="5245100" y="3438525"/>
            <a:ext cx="0" cy="5683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0" name="Line 36"/>
          <p:cNvSpPr>
            <a:spLocks noChangeShapeType="1"/>
          </p:cNvSpPr>
          <p:nvPr/>
        </p:nvSpPr>
        <p:spPr bwMode="auto">
          <a:xfrm flipH="1">
            <a:off x="4406900" y="3413125"/>
            <a:ext cx="749300" cy="5937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1" name="Line 37"/>
          <p:cNvSpPr>
            <a:spLocks noChangeShapeType="1"/>
          </p:cNvSpPr>
          <p:nvPr/>
        </p:nvSpPr>
        <p:spPr bwMode="auto">
          <a:xfrm>
            <a:off x="6997700" y="3565525"/>
            <a:ext cx="82550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2" name="Line 38"/>
          <p:cNvSpPr>
            <a:spLocks noChangeShapeType="1"/>
          </p:cNvSpPr>
          <p:nvPr/>
        </p:nvSpPr>
        <p:spPr bwMode="auto">
          <a:xfrm>
            <a:off x="6845300" y="3565525"/>
            <a:ext cx="15240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3" name="Line 39"/>
          <p:cNvSpPr>
            <a:spLocks noChangeShapeType="1"/>
          </p:cNvSpPr>
          <p:nvPr/>
        </p:nvSpPr>
        <p:spPr bwMode="auto">
          <a:xfrm flipH="1">
            <a:off x="6191250" y="3565525"/>
            <a:ext cx="48895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4" name="Line 40"/>
          <p:cNvSpPr>
            <a:spLocks noChangeShapeType="1"/>
          </p:cNvSpPr>
          <p:nvPr/>
        </p:nvSpPr>
        <p:spPr bwMode="auto">
          <a:xfrm flipH="1">
            <a:off x="5353050" y="3565525"/>
            <a:ext cx="112395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5" name="Text Box 41"/>
          <p:cNvSpPr txBox="1">
            <a:spLocks noChangeArrowheads="1"/>
          </p:cNvSpPr>
          <p:nvPr/>
        </p:nvSpPr>
        <p:spPr bwMode="auto">
          <a:xfrm>
            <a:off x="3595688" y="3336925"/>
            <a:ext cx="2066925"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Master machines</a:t>
            </a:r>
          </a:p>
        </p:txBody>
      </p:sp>
      <p:sp>
        <p:nvSpPr>
          <p:cNvPr id="46" name="Line 42"/>
          <p:cNvSpPr>
            <a:spLocks noChangeShapeType="1"/>
          </p:cNvSpPr>
          <p:nvPr/>
        </p:nvSpPr>
        <p:spPr bwMode="auto">
          <a:xfrm flipH="1" flipV="1">
            <a:off x="1238250" y="4759325"/>
            <a:ext cx="2927350" cy="1016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47" name="Line 43"/>
          <p:cNvSpPr>
            <a:spLocks noChangeShapeType="1"/>
          </p:cNvSpPr>
          <p:nvPr/>
        </p:nvSpPr>
        <p:spPr bwMode="auto">
          <a:xfrm flipH="1" flipV="1">
            <a:off x="2152650" y="4784725"/>
            <a:ext cx="2089150" cy="8382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48" name="Line 44"/>
          <p:cNvSpPr>
            <a:spLocks noChangeShapeType="1"/>
          </p:cNvSpPr>
          <p:nvPr/>
        </p:nvSpPr>
        <p:spPr bwMode="auto">
          <a:xfrm flipH="1" flipV="1">
            <a:off x="2990850" y="4860925"/>
            <a:ext cx="1381125" cy="6604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49" name="Line 45"/>
          <p:cNvSpPr>
            <a:spLocks noChangeShapeType="1"/>
          </p:cNvSpPr>
          <p:nvPr/>
        </p:nvSpPr>
        <p:spPr bwMode="auto">
          <a:xfrm flipH="1" flipV="1">
            <a:off x="3775075" y="4810125"/>
            <a:ext cx="866775" cy="635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0" name="Line 46"/>
          <p:cNvSpPr>
            <a:spLocks noChangeShapeType="1"/>
          </p:cNvSpPr>
          <p:nvPr/>
        </p:nvSpPr>
        <p:spPr bwMode="auto">
          <a:xfrm flipH="1" flipV="1">
            <a:off x="4365625" y="4759325"/>
            <a:ext cx="409575" cy="635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1" name="Line 47"/>
          <p:cNvSpPr>
            <a:spLocks noChangeShapeType="1"/>
          </p:cNvSpPr>
          <p:nvPr/>
        </p:nvSpPr>
        <p:spPr bwMode="auto">
          <a:xfrm flipV="1">
            <a:off x="4886325" y="4759325"/>
            <a:ext cx="393700" cy="635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2" name="Line 48"/>
          <p:cNvSpPr>
            <a:spLocks noChangeShapeType="1"/>
          </p:cNvSpPr>
          <p:nvPr/>
        </p:nvSpPr>
        <p:spPr bwMode="auto">
          <a:xfrm flipV="1">
            <a:off x="5051425" y="4784725"/>
            <a:ext cx="1031875" cy="7366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3" name="Line 49"/>
          <p:cNvSpPr>
            <a:spLocks noChangeShapeType="1"/>
          </p:cNvSpPr>
          <p:nvPr/>
        </p:nvSpPr>
        <p:spPr bwMode="auto">
          <a:xfrm flipV="1">
            <a:off x="5156200" y="4810125"/>
            <a:ext cx="1689100" cy="8128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4" name="Line 50"/>
          <p:cNvSpPr>
            <a:spLocks noChangeShapeType="1"/>
          </p:cNvSpPr>
          <p:nvPr/>
        </p:nvSpPr>
        <p:spPr bwMode="auto">
          <a:xfrm flipV="1">
            <a:off x="5156200" y="4860925"/>
            <a:ext cx="2514600" cy="9144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5" name="Text Box 51"/>
          <p:cNvSpPr txBox="1">
            <a:spLocks noChangeArrowheads="1"/>
          </p:cNvSpPr>
          <p:nvPr/>
        </p:nvSpPr>
        <p:spPr bwMode="auto">
          <a:xfrm>
            <a:off x="3738563" y="4692650"/>
            <a:ext cx="2138362"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Zombie machines</a:t>
            </a:r>
          </a:p>
        </p:txBody>
      </p:sp>
      <p:sp>
        <p:nvSpPr>
          <p:cNvPr id="3" name="Date Placeholder 2">
            <a:extLst>
              <a:ext uri="{FF2B5EF4-FFF2-40B4-BE49-F238E27FC236}">
                <a16:creationId xmlns:a16="http://schemas.microsoft.com/office/drawing/2014/main" id="{15120135-6270-3F42-9336-5B8425EB8898}"/>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B8A21DB9-43A3-B94D-B8BA-5FB539176B4E}"/>
              </a:ext>
            </a:extLst>
          </p:cNvPr>
          <p:cNvSpPr>
            <a:spLocks noGrp="1"/>
          </p:cNvSpPr>
          <p:nvPr>
            <p:ph type="sldNum" sz="quarter" idx="12"/>
          </p:nvPr>
        </p:nvSpPr>
        <p:spPr/>
        <p:txBody>
          <a:bodyPr/>
          <a:lstStyle/>
          <a:p>
            <a:fld id="{BAFC06C6-5388-EF48-9B75-F2C2BBFC0E68}" type="slidenum">
              <a:rPr lang="en-US" smtClean="0"/>
              <a:t>65</a:t>
            </a:fld>
            <a:endParaRPr lang="en-US" dirty="0"/>
          </a:p>
        </p:txBody>
      </p:sp>
    </p:spTree>
    <p:extLst>
      <p:ext uri="{BB962C8B-B14F-4D97-AF65-F5344CB8AC3E}">
        <p14:creationId xmlns:p14="http://schemas.microsoft.com/office/powerpoint/2010/main" val="4029656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Botnet activities</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a:xfrm>
            <a:off x="457200" y="1219200"/>
            <a:ext cx="8153400" cy="4937760"/>
          </a:xfrm>
        </p:spPr>
        <p:txBody>
          <a:bodyPr>
            <a:normAutofit fontScale="85000" lnSpcReduction="20000"/>
          </a:bodyPr>
          <a:lstStyle/>
          <a:p>
            <a:r>
              <a:rPr lang="en-US" dirty="0" err="1"/>
              <a:t>Ataques</a:t>
            </a:r>
            <a:r>
              <a:rPr lang="en-US" dirty="0"/>
              <a:t> DDoS</a:t>
            </a:r>
          </a:p>
          <a:p>
            <a:endParaRPr lang="en-US" dirty="0"/>
          </a:p>
          <a:p>
            <a:r>
              <a:rPr lang="en-US" dirty="0" err="1"/>
              <a:t>Roubo</a:t>
            </a:r>
            <a:r>
              <a:rPr lang="en-US" dirty="0"/>
              <a:t> de dados</a:t>
            </a:r>
          </a:p>
          <a:p>
            <a:endParaRPr lang="en-US" dirty="0"/>
          </a:p>
          <a:p>
            <a:r>
              <a:rPr lang="en-US" dirty="0"/>
              <a:t>Phishing</a:t>
            </a:r>
          </a:p>
          <a:p>
            <a:endParaRPr lang="en-US" dirty="0"/>
          </a:p>
          <a:p>
            <a:r>
              <a:rPr lang="en-US" dirty="0"/>
              <a:t>Spam</a:t>
            </a:r>
          </a:p>
          <a:p>
            <a:endParaRPr lang="en-US" dirty="0"/>
          </a:p>
          <a:p>
            <a:r>
              <a:rPr lang="en-US" dirty="0"/>
              <a:t>Click fraud</a:t>
            </a:r>
          </a:p>
          <a:p>
            <a:endParaRPr lang="en-US" dirty="0"/>
          </a:p>
          <a:p>
            <a:r>
              <a:rPr lang="en-US" dirty="0" err="1"/>
              <a:t>Procura</a:t>
            </a:r>
            <a:r>
              <a:rPr lang="en-US" dirty="0"/>
              <a:t> de </a:t>
            </a:r>
            <a:r>
              <a:rPr lang="en-US" dirty="0" err="1"/>
              <a:t>vulnerabilidades</a:t>
            </a:r>
            <a:endParaRPr lang="en-US" dirty="0"/>
          </a:p>
          <a:p>
            <a:endParaRPr lang="en-US" dirty="0"/>
          </a:p>
          <a:p>
            <a:r>
              <a:rPr lang="en-US" dirty="0"/>
              <a:t>…</a:t>
            </a:r>
          </a:p>
        </p:txBody>
      </p:sp>
      <p:pic>
        <p:nvPicPr>
          <p:cNvPr id="2" name="Picture 1">
            <a:extLst>
              <a:ext uri="{FF2B5EF4-FFF2-40B4-BE49-F238E27FC236}">
                <a16:creationId xmlns:a16="http://schemas.microsoft.com/office/drawing/2014/main" id="{14B833FD-F014-1248-B240-2AD758C8C572}"/>
              </a:ext>
            </a:extLst>
          </p:cNvPr>
          <p:cNvPicPr>
            <a:picLocks noChangeAspect="1"/>
          </p:cNvPicPr>
          <p:nvPr/>
        </p:nvPicPr>
        <p:blipFill>
          <a:blip r:embed="rId3"/>
          <a:stretch>
            <a:fillRect/>
          </a:stretch>
        </p:blipFill>
        <p:spPr>
          <a:xfrm>
            <a:off x="5638800" y="1288233"/>
            <a:ext cx="2819400" cy="4799693"/>
          </a:xfrm>
          <a:prstGeom prst="rect">
            <a:avLst/>
          </a:prstGeom>
        </p:spPr>
      </p:pic>
      <p:sp>
        <p:nvSpPr>
          <p:cNvPr id="3" name="Date Placeholder 2">
            <a:extLst>
              <a:ext uri="{FF2B5EF4-FFF2-40B4-BE49-F238E27FC236}">
                <a16:creationId xmlns:a16="http://schemas.microsoft.com/office/drawing/2014/main" id="{B7E8CA69-DFBF-2341-A643-B931926DA12A}"/>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A78F3540-926A-1D4D-BF09-91EA4D63136A}"/>
              </a:ext>
            </a:extLst>
          </p:cNvPr>
          <p:cNvSpPr>
            <a:spLocks noGrp="1"/>
          </p:cNvSpPr>
          <p:nvPr>
            <p:ph type="sldNum" sz="quarter" idx="12"/>
          </p:nvPr>
        </p:nvSpPr>
        <p:spPr/>
        <p:txBody>
          <a:bodyPr/>
          <a:lstStyle/>
          <a:p>
            <a:fld id="{BAFC06C6-5388-EF48-9B75-F2C2BBFC0E68}" type="slidenum">
              <a:rPr lang="en-US" smtClean="0"/>
              <a:t>66</a:t>
            </a:fld>
            <a:endParaRPr lang="en-US" dirty="0"/>
          </a:p>
        </p:txBody>
      </p:sp>
    </p:spTree>
    <p:extLst>
      <p:ext uri="{BB962C8B-B14F-4D97-AF65-F5344CB8AC3E}">
        <p14:creationId xmlns:p14="http://schemas.microsoft.com/office/powerpoint/2010/main" val="2857359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Porque</a:t>
            </a:r>
            <a:r>
              <a:rPr lang="en-US" dirty="0"/>
              <a:t> </a:t>
            </a:r>
            <a:r>
              <a:rPr lang="en-US" dirty="0" err="1"/>
              <a:t>são</a:t>
            </a:r>
            <a:r>
              <a:rPr lang="en-US" dirty="0"/>
              <a:t> </a:t>
            </a:r>
            <a:r>
              <a:rPr lang="en-US" dirty="0" err="1"/>
              <a:t>instrumentos</a:t>
            </a:r>
            <a:r>
              <a:rPr lang="en-US" dirty="0"/>
              <a:t> </a:t>
            </a:r>
            <a:r>
              <a:rPr lang="en-US" dirty="0" err="1"/>
              <a:t>tão</a:t>
            </a:r>
            <a:r>
              <a:rPr lang="en-US" dirty="0"/>
              <a:t> </a:t>
            </a:r>
            <a:r>
              <a:rPr lang="en-US" dirty="0" err="1"/>
              <a:t>poderosos</a:t>
            </a:r>
            <a:r>
              <a:rPr lang="en-US" dirty="0"/>
              <a:t>?</a:t>
            </a:r>
          </a:p>
        </p:txBody>
      </p:sp>
      <p:sp>
        <p:nvSpPr>
          <p:cNvPr id="7" name="Text Placeholder 6"/>
          <p:cNvSpPr>
            <a:spLocks noGrp="1"/>
          </p:cNvSpPr>
          <p:nvPr>
            <p:ph type="body" idx="1"/>
          </p:nvPr>
        </p:nvSpPr>
        <p:spPr>
          <a:xfrm>
            <a:off x="381000" y="1133475"/>
            <a:ext cx="4040188" cy="685800"/>
          </a:xfrm>
        </p:spPr>
        <p:txBody>
          <a:bodyPr/>
          <a:lstStyle/>
          <a:p>
            <a:r>
              <a:rPr lang="en-US" dirty="0">
                <a:solidFill>
                  <a:srgbClr val="8E736A"/>
                </a:solidFill>
              </a:rPr>
              <a:t>1. </a:t>
            </a:r>
            <a:r>
              <a:rPr lang="en-US" dirty="0" err="1">
                <a:solidFill>
                  <a:srgbClr val="8E736A"/>
                </a:solidFill>
              </a:rPr>
              <a:t>Grandíssima</a:t>
            </a:r>
            <a:r>
              <a:rPr lang="en-US" dirty="0">
                <a:solidFill>
                  <a:srgbClr val="8E736A"/>
                </a:solidFill>
              </a:rPr>
              <a:t> </a:t>
            </a:r>
            <a:r>
              <a:rPr lang="en-US" dirty="0" err="1">
                <a:solidFill>
                  <a:srgbClr val="8E736A"/>
                </a:solidFill>
              </a:rPr>
              <a:t>escala</a:t>
            </a:r>
            <a:endParaRPr lang="en-US" dirty="0">
              <a:solidFill>
                <a:srgbClr val="8E736A"/>
              </a:solidFill>
            </a:endParaRPr>
          </a:p>
        </p:txBody>
      </p:sp>
      <p:sp>
        <p:nvSpPr>
          <p:cNvPr id="8" name="Text Placeholder 7"/>
          <p:cNvSpPr>
            <a:spLocks noGrp="1"/>
          </p:cNvSpPr>
          <p:nvPr>
            <p:ph type="body" sz="half" idx="3"/>
          </p:nvPr>
        </p:nvSpPr>
        <p:spPr>
          <a:xfrm>
            <a:off x="4876800" y="1143000"/>
            <a:ext cx="4041775" cy="685800"/>
          </a:xfrm>
        </p:spPr>
        <p:txBody>
          <a:bodyPr/>
          <a:lstStyle/>
          <a:p>
            <a:r>
              <a:rPr lang="en-US" dirty="0">
                <a:solidFill>
                  <a:srgbClr val="8E736A"/>
                </a:solidFill>
              </a:rPr>
              <a:t>2. </a:t>
            </a:r>
            <a:r>
              <a:rPr lang="en-US" dirty="0" err="1">
                <a:solidFill>
                  <a:srgbClr val="8E736A"/>
                </a:solidFill>
              </a:rPr>
              <a:t>Difícil</a:t>
            </a:r>
            <a:r>
              <a:rPr lang="en-US" dirty="0">
                <a:solidFill>
                  <a:srgbClr val="8E736A"/>
                </a:solidFill>
              </a:rPr>
              <a:t> de </a:t>
            </a:r>
            <a:r>
              <a:rPr lang="en-US" dirty="0" err="1">
                <a:solidFill>
                  <a:srgbClr val="8E736A"/>
                </a:solidFill>
              </a:rPr>
              <a:t>derrotar</a:t>
            </a:r>
            <a:endParaRPr lang="en-US" dirty="0">
              <a:solidFill>
                <a:srgbClr val="8E736A"/>
              </a:solidFill>
            </a:endParaRP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2"/>
          </p:nvPr>
        </p:nvSpPr>
        <p:spPr>
          <a:xfrm>
            <a:off x="152400" y="1981200"/>
            <a:ext cx="4572000" cy="4038600"/>
          </a:xfrm>
        </p:spPr>
        <p:txBody>
          <a:bodyPr>
            <a:normAutofit/>
          </a:bodyPr>
          <a:lstStyle/>
          <a:p>
            <a:r>
              <a:rPr lang="en-US" sz="2400" dirty="0" err="1"/>
              <a:t>Milhares</a:t>
            </a:r>
            <a:r>
              <a:rPr lang="en-US" sz="2400" dirty="0"/>
              <a:t> de </a:t>
            </a:r>
            <a:r>
              <a:rPr lang="en-US" sz="2400" dirty="0" err="1"/>
              <a:t>milhões</a:t>
            </a:r>
            <a:r>
              <a:rPr lang="en-US" sz="2400" dirty="0"/>
              <a:t> de zombies</a:t>
            </a:r>
          </a:p>
        </p:txBody>
      </p:sp>
      <p:sp>
        <p:nvSpPr>
          <p:cNvPr id="9" name="Content Placeholder 8"/>
          <p:cNvSpPr>
            <a:spLocks noGrp="1"/>
          </p:cNvSpPr>
          <p:nvPr>
            <p:ph sz="quarter" idx="4"/>
          </p:nvPr>
        </p:nvSpPr>
        <p:spPr>
          <a:xfrm>
            <a:off x="4648200" y="1981200"/>
            <a:ext cx="4495800" cy="4038600"/>
          </a:xfrm>
        </p:spPr>
        <p:txBody>
          <a:bodyPr>
            <a:normAutofit/>
          </a:bodyPr>
          <a:lstStyle/>
          <a:p>
            <a:r>
              <a:rPr lang="en-US" sz="2400" dirty="0"/>
              <a:t>Zombies </a:t>
            </a:r>
            <a:r>
              <a:rPr lang="en-US" sz="2400" dirty="0" err="1"/>
              <a:t>são</a:t>
            </a:r>
            <a:r>
              <a:rPr lang="en-US" sz="2400" dirty="0"/>
              <a:t> </a:t>
            </a:r>
            <a:r>
              <a:rPr lang="en-US" sz="2400" dirty="0" err="1"/>
              <a:t>parte</a:t>
            </a:r>
            <a:r>
              <a:rPr lang="en-US" sz="2400" dirty="0"/>
              <a:t> da </a:t>
            </a:r>
            <a:r>
              <a:rPr lang="en-US" sz="2400" dirty="0" err="1"/>
              <a:t>multidão</a:t>
            </a:r>
            <a:endParaRPr lang="en-US" sz="2400" dirty="0"/>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endParaRPr lang="en-US" sz="2400" dirty="0"/>
          </a:p>
        </p:txBody>
      </p:sp>
      <p:pic>
        <p:nvPicPr>
          <p:cNvPr id="10" name="Picture 9"/>
          <p:cNvPicPr>
            <a:picLocks noChangeAspect="1"/>
          </p:cNvPicPr>
          <p:nvPr/>
        </p:nvPicPr>
        <p:blipFill rotWithShape="1">
          <a:blip r:embed="rId2"/>
          <a:srcRect l="1482" t="9376" r="50622" b="2284"/>
          <a:stretch/>
        </p:blipFill>
        <p:spPr>
          <a:xfrm>
            <a:off x="5257800" y="2514600"/>
            <a:ext cx="2743200" cy="3513554"/>
          </a:xfrm>
          <a:prstGeom prst="rect">
            <a:avLst/>
          </a:prstGeom>
        </p:spPr>
      </p:pic>
      <p:graphicFrame>
        <p:nvGraphicFramePr>
          <p:cNvPr id="11" name="Table 10"/>
          <p:cNvGraphicFramePr>
            <a:graphicFrameLocks noGrp="1"/>
          </p:cNvGraphicFramePr>
          <p:nvPr>
            <p:extLst/>
          </p:nvPr>
        </p:nvGraphicFramePr>
        <p:xfrm>
          <a:off x="534860" y="2667000"/>
          <a:ext cx="3808540" cy="2595880"/>
        </p:xfrm>
        <a:graphic>
          <a:graphicData uri="http://schemas.openxmlformats.org/drawingml/2006/table">
            <a:tbl>
              <a:tblPr firstRow="1" bandRow="1">
                <a:tableStyleId>{5C22544A-7EE6-4342-B048-85BDC9FD1C3A}</a:tableStyleId>
              </a:tblPr>
              <a:tblGrid>
                <a:gridCol w="1904270">
                  <a:extLst>
                    <a:ext uri="{9D8B030D-6E8A-4147-A177-3AD203B41FA5}">
                      <a16:colId xmlns:a16="http://schemas.microsoft.com/office/drawing/2014/main" val="20000"/>
                    </a:ext>
                  </a:extLst>
                </a:gridCol>
                <a:gridCol w="1904270">
                  <a:extLst>
                    <a:ext uri="{9D8B030D-6E8A-4147-A177-3AD203B41FA5}">
                      <a16:colId xmlns:a16="http://schemas.microsoft.com/office/drawing/2014/main" val="20001"/>
                    </a:ext>
                  </a:extLst>
                </a:gridCol>
              </a:tblGrid>
              <a:tr h="370840">
                <a:tc>
                  <a:txBody>
                    <a:bodyPr/>
                    <a:lstStyle/>
                    <a:p>
                      <a:r>
                        <a:rPr lang="en-US" dirty="0"/>
                        <a:t>Botnet</a:t>
                      </a:r>
                    </a:p>
                  </a:txBody>
                  <a:tcPr/>
                </a:tc>
                <a:tc>
                  <a:txBody>
                    <a:bodyPr/>
                    <a:lstStyle/>
                    <a:p>
                      <a:r>
                        <a:rPr lang="en-US" dirty="0"/>
                        <a:t>Estimated</a:t>
                      </a:r>
                      <a:r>
                        <a:rPr lang="en-US" baseline="0" dirty="0"/>
                        <a:t> size</a:t>
                      </a:r>
                      <a:endParaRPr lang="en-US" dirty="0"/>
                    </a:p>
                  </a:txBody>
                  <a:tcPr/>
                </a:tc>
                <a:extLst>
                  <a:ext uri="{0D108BD9-81ED-4DB2-BD59-A6C34878D82A}">
                    <a16:rowId xmlns:a16="http://schemas.microsoft.com/office/drawing/2014/main" val="10000"/>
                  </a:ext>
                </a:extLst>
              </a:tr>
              <a:tr h="370840">
                <a:tc>
                  <a:txBody>
                    <a:bodyPr/>
                    <a:lstStyle/>
                    <a:p>
                      <a:r>
                        <a:rPr lang="en-US" dirty="0" err="1"/>
                        <a:t>Conficker</a:t>
                      </a:r>
                      <a:r>
                        <a:rPr lang="en-US" baseline="0" dirty="0"/>
                        <a:t> (2008)</a:t>
                      </a:r>
                      <a:endParaRPr lang="en-US" dirty="0"/>
                    </a:p>
                  </a:txBody>
                  <a:tcPr/>
                </a:tc>
                <a:tc>
                  <a:txBody>
                    <a:bodyPr/>
                    <a:lstStyle/>
                    <a:p>
                      <a:pPr algn="r"/>
                      <a:r>
                        <a:rPr lang="en-US" dirty="0"/>
                        <a:t>10.500.000</a:t>
                      </a:r>
                    </a:p>
                  </a:txBody>
                  <a:tcPr/>
                </a:tc>
                <a:extLst>
                  <a:ext uri="{0D108BD9-81ED-4DB2-BD59-A6C34878D82A}">
                    <a16:rowId xmlns:a16="http://schemas.microsoft.com/office/drawing/2014/main" val="10001"/>
                  </a:ext>
                </a:extLst>
              </a:tr>
              <a:tr h="370840">
                <a:tc>
                  <a:txBody>
                    <a:bodyPr/>
                    <a:lstStyle/>
                    <a:p>
                      <a:r>
                        <a:rPr lang="en-US" dirty="0" err="1"/>
                        <a:t>BredoLab</a:t>
                      </a:r>
                      <a:r>
                        <a:rPr lang="en-US" dirty="0"/>
                        <a:t> (2009)</a:t>
                      </a:r>
                    </a:p>
                  </a:txBody>
                  <a:tcPr/>
                </a:tc>
                <a:tc>
                  <a:txBody>
                    <a:bodyPr/>
                    <a:lstStyle/>
                    <a:p>
                      <a:pPr algn="r"/>
                      <a:r>
                        <a:rPr lang="en-US" dirty="0"/>
                        <a:t>30.000.000</a:t>
                      </a:r>
                    </a:p>
                  </a:txBody>
                  <a:tcPr/>
                </a:tc>
                <a:extLst>
                  <a:ext uri="{0D108BD9-81ED-4DB2-BD59-A6C34878D82A}">
                    <a16:rowId xmlns:a16="http://schemas.microsoft.com/office/drawing/2014/main" val="10002"/>
                  </a:ext>
                </a:extLst>
              </a:tr>
              <a:tr h="370840">
                <a:tc>
                  <a:txBody>
                    <a:bodyPr/>
                    <a:lstStyle/>
                    <a:p>
                      <a:r>
                        <a:rPr lang="en-US" dirty="0" err="1"/>
                        <a:t>Ramnit</a:t>
                      </a:r>
                      <a:r>
                        <a:rPr lang="en-US" dirty="0"/>
                        <a:t> (2011)</a:t>
                      </a:r>
                    </a:p>
                  </a:txBody>
                  <a:tcPr/>
                </a:tc>
                <a:tc>
                  <a:txBody>
                    <a:bodyPr/>
                    <a:lstStyle/>
                    <a:p>
                      <a:pPr algn="r"/>
                      <a:r>
                        <a:rPr lang="en-US" dirty="0"/>
                        <a:t>3.000.000</a:t>
                      </a:r>
                    </a:p>
                  </a:txBody>
                  <a:tcPr/>
                </a:tc>
                <a:extLst>
                  <a:ext uri="{0D108BD9-81ED-4DB2-BD59-A6C34878D82A}">
                    <a16:rowId xmlns:a16="http://schemas.microsoft.com/office/drawing/2014/main" val="10003"/>
                  </a:ext>
                </a:extLst>
              </a:tr>
              <a:tr h="370840">
                <a:tc>
                  <a:txBody>
                    <a:bodyPr/>
                    <a:lstStyle/>
                    <a:p>
                      <a:r>
                        <a:rPr lang="en-US" dirty="0" err="1"/>
                        <a:t>Torpig</a:t>
                      </a:r>
                      <a:endParaRPr lang="en-US" dirty="0"/>
                    </a:p>
                  </a:txBody>
                  <a:tcPr/>
                </a:tc>
                <a:tc>
                  <a:txBody>
                    <a:bodyPr/>
                    <a:lstStyle/>
                    <a:p>
                      <a:pPr algn="r"/>
                      <a:r>
                        <a:rPr lang="en-US" dirty="0"/>
                        <a:t>180.000</a:t>
                      </a:r>
                    </a:p>
                  </a:txBody>
                  <a:tcPr/>
                </a:tc>
                <a:extLst>
                  <a:ext uri="{0D108BD9-81ED-4DB2-BD59-A6C34878D82A}">
                    <a16:rowId xmlns:a16="http://schemas.microsoft.com/office/drawing/2014/main" val="10004"/>
                  </a:ext>
                </a:extLst>
              </a:tr>
              <a:tr h="370840">
                <a:tc>
                  <a:txBody>
                    <a:bodyPr/>
                    <a:lstStyle/>
                    <a:p>
                      <a:r>
                        <a:rPr lang="en-US" dirty="0"/>
                        <a:t>Storm</a:t>
                      </a:r>
                    </a:p>
                  </a:txBody>
                  <a:tcPr/>
                </a:tc>
                <a:tc>
                  <a:txBody>
                    <a:bodyPr/>
                    <a:lstStyle/>
                    <a:p>
                      <a:pPr algn="r"/>
                      <a:r>
                        <a:rPr lang="en-US" dirty="0"/>
                        <a:t>160.000</a:t>
                      </a:r>
                    </a:p>
                  </a:txBody>
                  <a:tcPr/>
                </a:tc>
                <a:extLst>
                  <a:ext uri="{0D108BD9-81ED-4DB2-BD59-A6C34878D82A}">
                    <a16:rowId xmlns:a16="http://schemas.microsoft.com/office/drawing/2014/main" val="10005"/>
                  </a:ext>
                </a:extLst>
              </a:tr>
              <a:tr h="370840">
                <a:tc>
                  <a:txBody>
                    <a:bodyPr/>
                    <a:lstStyle/>
                    <a:p>
                      <a:r>
                        <a:rPr lang="en-US" dirty="0" err="1"/>
                        <a:t>Asprox</a:t>
                      </a:r>
                      <a:endParaRPr lang="en-US" dirty="0"/>
                    </a:p>
                  </a:txBody>
                  <a:tcPr/>
                </a:tc>
                <a:tc>
                  <a:txBody>
                    <a:bodyPr/>
                    <a:lstStyle/>
                    <a:p>
                      <a:pPr algn="r"/>
                      <a:r>
                        <a:rPr lang="en-US" dirty="0"/>
                        <a:t>15.000</a:t>
                      </a:r>
                    </a:p>
                  </a:txBody>
                  <a:tcPr/>
                </a:tc>
                <a:extLst>
                  <a:ext uri="{0D108BD9-81ED-4DB2-BD59-A6C34878D82A}">
                    <a16:rowId xmlns:a16="http://schemas.microsoft.com/office/drawing/2014/main" val="10006"/>
                  </a:ext>
                </a:extLst>
              </a:tr>
            </a:tbl>
          </a:graphicData>
        </a:graphic>
      </p:graphicFrame>
      <p:sp>
        <p:nvSpPr>
          <p:cNvPr id="12" name="Text Placeholder 6"/>
          <p:cNvSpPr txBox="1">
            <a:spLocks/>
          </p:cNvSpPr>
          <p:nvPr/>
        </p:nvSpPr>
        <p:spPr>
          <a:xfrm>
            <a:off x="379412" y="5410200"/>
            <a:ext cx="4040188" cy="685800"/>
          </a:xfrm>
          <a:prstGeom prst="rect">
            <a:avLst/>
          </a:prstGeom>
          <a:noFill/>
          <a:ln>
            <a:noFill/>
          </a:ln>
        </p:spPr>
        <p:txBody>
          <a:bodyPr vert="horz" lIns="91440" anchor="b" anchorCtr="0">
            <a:noAutofit/>
          </a:bodyPr>
          <a:lstStyle>
            <a:lvl1pPr marL="0" indent="0" algn="l" rtl="0" eaLnBrk="1" latinLnBrk="0" hangingPunct="1">
              <a:spcBef>
                <a:spcPts val="600"/>
              </a:spcBef>
              <a:buClr>
                <a:schemeClr val="accent1"/>
              </a:buClr>
              <a:buSzPct val="76000"/>
              <a:buFont typeface="Wingdings 3"/>
              <a:buNone/>
              <a:defRPr kumimoji="0" sz="2400" b="1" kern="1200">
                <a:solidFill>
                  <a:schemeClr val="accent2"/>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None/>
              <a:defRPr kumimoji="0" sz="2000" b="1"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None/>
              <a:defRPr kumimoji="0" sz="1800" b="1"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None/>
              <a:defRPr kumimoji="0" sz="1600" b="1"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None/>
              <a:defRPr kumimoji="0" sz="1600" b="1"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solidFill>
                  <a:srgbClr val="8E736A"/>
                </a:solidFill>
              </a:rPr>
              <a:t>3. </a:t>
            </a:r>
            <a:r>
              <a:rPr lang="en-US" dirty="0" err="1">
                <a:solidFill>
                  <a:srgbClr val="8E736A"/>
                </a:solidFill>
              </a:rPr>
              <a:t>Fáceis</a:t>
            </a:r>
            <a:r>
              <a:rPr lang="en-US" dirty="0">
                <a:solidFill>
                  <a:srgbClr val="8E736A"/>
                </a:solidFill>
              </a:rPr>
              <a:t> de </a:t>
            </a:r>
            <a:r>
              <a:rPr lang="en-US" dirty="0" err="1">
                <a:solidFill>
                  <a:srgbClr val="8E736A"/>
                </a:solidFill>
              </a:rPr>
              <a:t>gerir</a:t>
            </a:r>
            <a:endParaRPr lang="en-US" dirty="0">
              <a:solidFill>
                <a:srgbClr val="8E736A"/>
              </a:solidFill>
            </a:endParaRPr>
          </a:p>
        </p:txBody>
      </p:sp>
      <p:sp>
        <p:nvSpPr>
          <p:cNvPr id="3" name="Date Placeholder 2">
            <a:extLst>
              <a:ext uri="{FF2B5EF4-FFF2-40B4-BE49-F238E27FC236}">
                <a16:creationId xmlns:a16="http://schemas.microsoft.com/office/drawing/2014/main" id="{2559A028-7C62-4041-83AB-855280018AF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DD2CC96D-2A9F-F849-A43F-9A996EF1FF8B}"/>
              </a:ext>
            </a:extLst>
          </p:cNvPr>
          <p:cNvSpPr>
            <a:spLocks noGrp="1"/>
          </p:cNvSpPr>
          <p:nvPr>
            <p:ph type="sldNum" sz="quarter" idx="12"/>
          </p:nvPr>
        </p:nvSpPr>
        <p:spPr/>
        <p:txBody>
          <a:bodyPr/>
          <a:lstStyle/>
          <a:p>
            <a:fld id="{BAFC06C6-5388-EF48-9B75-F2C2BBFC0E68}" type="slidenum">
              <a:rPr lang="en-US" smtClean="0"/>
              <a:t>67</a:t>
            </a:fld>
            <a:endParaRPr lang="en-US" dirty="0"/>
          </a:p>
        </p:txBody>
      </p:sp>
    </p:spTree>
    <p:extLst>
      <p:ext uri="{BB962C8B-B14F-4D97-AF65-F5344CB8AC3E}">
        <p14:creationId xmlns:p14="http://schemas.microsoft.com/office/powerpoint/2010/main" val="4103794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Quão</a:t>
            </a:r>
            <a:r>
              <a:rPr lang="en-US" dirty="0"/>
              <a:t> </a:t>
            </a:r>
            <a:r>
              <a:rPr lang="en-US" dirty="0" err="1"/>
              <a:t>fácil</a:t>
            </a:r>
            <a:r>
              <a:rPr lang="en-US" dirty="0"/>
              <a:t> </a:t>
            </a:r>
            <a:r>
              <a:rPr lang="en-US" dirty="0" err="1"/>
              <a:t>é</a:t>
            </a:r>
            <a:r>
              <a:rPr lang="en-US" dirty="0"/>
              <a:t> </a:t>
            </a:r>
            <a:r>
              <a:rPr lang="en-US" dirty="0" err="1"/>
              <a:t>construir</a:t>
            </a:r>
            <a:r>
              <a:rPr lang="en-US" dirty="0"/>
              <a:t> </a:t>
            </a:r>
            <a:r>
              <a:rPr lang="en-US" dirty="0" err="1"/>
              <a:t>uma</a:t>
            </a:r>
            <a:r>
              <a:rPr lang="en-US" dirty="0"/>
              <a:t>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7"/>
          <p:cNvPicPr>
            <a:picLocks noChangeAspect="1"/>
          </p:cNvPicPr>
          <p:nvPr/>
        </p:nvPicPr>
        <p:blipFill>
          <a:blip r:embed="rId3"/>
          <a:stretch>
            <a:fillRect/>
          </a:stretch>
        </p:blipFill>
        <p:spPr>
          <a:xfrm>
            <a:off x="1371600" y="2585483"/>
            <a:ext cx="6477000" cy="2138917"/>
          </a:xfrm>
          <a:prstGeom prst="rect">
            <a:avLst/>
          </a:prstGeom>
          <a:ln>
            <a:solidFill>
              <a:srgbClr val="000000"/>
            </a:solidFill>
          </a:ln>
        </p:spPr>
      </p:pic>
      <p:sp>
        <p:nvSpPr>
          <p:cNvPr id="3" name="Date Placeholder 2">
            <a:extLst>
              <a:ext uri="{FF2B5EF4-FFF2-40B4-BE49-F238E27FC236}">
                <a16:creationId xmlns:a16="http://schemas.microsoft.com/office/drawing/2014/main" id="{C2EF32F3-550D-DA4C-BA71-2C1839E2CAA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E788951C-811B-EA47-9070-2CC90FEF84FB}"/>
              </a:ext>
            </a:extLst>
          </p:cNvPr>
          <p:cNvSpPr>
            <a:spLocks noGrp="1"/>
          </p:cNvSpPr>
          <p:nvPr>
            <p:ph type="sldNum" sz="quarter" idx="12"/>
          </p:nvPr>
        </p:nvSpPr>
        <p:spPr/>
        <p:txBody>
          <a:bodyPr/>
          <a:lstStyle/>
          <a:p>
            <a:fld id="{BAFC06C6-5388-EF48-9B75-F2C2BBFC0E68}" type="slidenum">
              <a:rPr lang="en-US" smtClean="0"/>
              <a:t>68</a:t>
            </a:fld>
            <a:endParaRPr lang="en-US" dirty="0"/>
          </a:p>
        </p:txBody>
      </p:sp>
    </p:spTree>
    <p:extLst>
      <p:ext uri="{BB962C8B-B14F-4D97-AF65-F5344CB8AC3E}">
        <p14:creationId xmlns:p14="http://schemas.microsoft.com/office/powerpoint/2010/main" val="25426967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 Mercado global</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04800" y="1295400"/>
            <a:ext cx="3962400" cy="4937760"/>
          </a:xfrm>
        </p:spPr>
        <p:txBody>
          <a:bodyPr>
            <a:normAutofit/>
          </a:bodyPr>
          <a:lstStyle/>
          <a:p>
            <a:r>
              <a:rPr lang="en-US" dirty="0" err="1"/>
              <a:t>Botmasters</a:t>
            </a:r>
            <a:r>
              <a:rPr lang="en-US" dirty="0"/>
              <a:t> </a:t>
            </a:r>
            <a:r>
              <a:rPr lang="en-US" dirty="0" err="1"/>
              <a:t>não</a:t>
            </a:r>
            <a:r>
              <a:rPr lang="en-US" dirty="0"/>
              <a:t> </a:t>
            </a:r>
            <a:r>
              <a:rPr lang="en-US" dirty="0" err="1"/>
              <a:t>são</a:t>
            </a:r>
            <a:r>
              <a:rPr lang="en-US" dirty="0"/>
              <a:t> </a:t>
            </a:r>
            <a:r>
              <a:rPr lang="en-US" dirty="0" err="1"/>
              <a:t>os</a:t>
            </a:r>
            <a:r>
              <a:rPr lang="en-US" dirty="0"/>
              <a:t> </a:t>
            </a:r>
            <a:r>
              <a:rPr lang="en-US" dirty="0" err="1"/>
              <a:t>únicos</a:t>
            </a:r>
            <a:r>
              <a:rPr lang="en-US" dirty="0"/>
              <a:t> </a:t>
            </a:r>
            <a:r>
              <a:rPr lang="en-US" dirty="0" err="1"/>
              <a:t>beneficiários</a:t>
            </a:r>
            <a:endParaRPr lang="en-US" dirty="0"/>
          </a:p>
          <a:p>
            <a:endParaRPr lang="en-US" dirty="0"/>
          </a:p>
          <a:p>
            <a:pPr>
              <a:lnSpc>
                <a:spcPct val="90000"/>
              </a:lnSpc>
            </a:pPr>
            <a:r>
              <a:rPr lang="en-US" dirty="0" err="1"/>
              <a:t>Quem</a:t>
            </a:r>
            <a:r>
              <a:rPr lang="en-US" dirty="0"/>
              <a:t> </a:t>
            </a:r>
            <a:r>
              <a:rPr lang="en-US" dirty="0" err="1"/>
              <a:t>paga</a:t>
            </a:r>
            <a:r>
              <a:rPr lang="en-US" dirty="0"/>
              <a:t>: </a:t>
            </a:r>
          </a:p>
          <a:p>
            <a:pPr lvl="1">
              <a:lnSpc>
                <a:spcPct val="90000"/>
              </a:lnSpc>
            </a:pPr>
            <a:r>
              <a:rPr lang="en-US" dirty="0"/>
              <a:t>Internet Advertising companies for downloading adware onto vulnerable PCs </a:t>
            </a:r>
          </a:p>
          <a:p>
            <a:pPr lvl="1">
              <a:lnSpc>
                <a:spcPct val="90000"/>
              </a:lnSpc>
            </a:pPr>
            <a:r>
              <a:rPr lang="en-US" dirty="0"/>
              <a:t>Companies who send spam, viruses and other malware</a:t>
            </a:r>
          </a:p>
          <a:p>
            <a:pPr lvl="1"/>
            <a:r>
              <a:rPr lang="en-US" dirty="0"/>
              <a:t>…</a:t>
            </a:r>
          </a:p>
        </p:txBody>
      </p:sp>
      <p:pic>
        <p:nvPicPr>
          <p:cNvPr id="7" name="Picture 6"/>
          <p:cNvPicPr>
            <a:picLocks noChangeAspect="1"/>
          </p:cNvPicPr>
          <p:nvPr/>
        </p:nvPicPr>
        <p:blipFill>
          <a:blip r:embed="rId2"/>
          <a:stretch>
            <a:fillRect/>
          </a:stretch>
        </p:blipFill>
        <p:spPr>
          <a:xfrm>
            <a:off x="4191000" y="1212164"/>
            <a:ext cx="4749161" cy="5112436"/>
          </a:xfrm>
          <a:prstGeom prst="rect">
            <a:avLst/>
          </a:prstGeom>
        </p:spPr>
      </p:pic>
      <p:sp>
        <p:nvSpPr>
          <p:cNvPr id="3" name="Date Placeholder 2">
            <a:extLst>
              <a:ext uri="{FF2B5EF4-FFF2-40B4-BE49-F238E27FC236}">
                <a16:creationId xmlns:a16="http://schemas.microsoft.com/office/drawing/2014/main" id="{3FAB84B0-FE4B-094E-8896-F23838D1F5A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24825EB-6DB7-4442-B5DF-F5359D491BD3}"/>
              </a:ext>
            </a:extLst>
          </p:cNvPr>
          <p:cNvSpPr>
            <a:spLocks noGrp="1"/>
          </p:cNvSpPr>
          <p:nvPr>
            <p:ph type="sldNum" sz="quarter" idx="12"/>
          </p:nvPr>
        </p:nvSpPr>
        <p:spPr/>
        <p:txBody>
          <a:bodyPr/>
          <a:lstStyle/>
          <a:p>
            <a:fld id="{BAFC06C6-5388-EF48-9B75-F2C2BBFC0E68}" type="slidenum">
              <a:rPr lang="en-US" smtClean="0"/>
              <a:t>69</a:t>
            </a:fld>
            <a:endParaRPr lang="en-US" dirty="0"/>
          </a:p>
        </p:txBody>
      </p:sp>
    </p:spTree>
    <p:extLst>
      <p:ext uri="{BB962C8B-B14F-4D97-AF65-F5344CB8AC3E}">
        <p14:creationId xmlns:p14="http://schemas.microsoft.com/office/powerpoint/2010/main" val="3661281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DEE33B36-70C0-C347-8A23-901B8A4EFF45}"/>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206640A9-A864-DF40-962F-84F651B27918}"/>
              </a:ext>
            </a:extLst>
          </p:cNvPr>
          <p:cNvSpPr>
            <a:spLocks noGrp="1"/>
          </p:cNvSpPr>
          <p:nvPr>
            <p:ph type="sldNum" sz="quarter" idx="12"/>
          </p:nvPr>
        </p:nvSpPr>
        <p:spPr/>
        <p:txBody>
          <a:bodyPr/>
          <a:lstStyle/>
          <a:p>
            <a:fld id="{D7E63A33-8271-4DD0-9C48-789913D7C115}" type="slidenum">
              <a:rPr lang="en-US" smtClean="0"/>
              <a:pPr/>
              <a:t>7</a:t>
            </a:fld>
            <a:endParaRPr lang="en-US" dirty="0"/>
          </a:p>
        </p:txBody>
      </p:sp>
    </p:spTree>
    <p:extLst>
      <p:ext uri="{BB962C8B-B14F-4D97-AF65-F5344CB8AC3E}">
        <p14:creationId xmlns:p14="http://schemas.microsoft.com/office/powerpoint/2010/main" val="651066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Recrutamente</a:t>
            </a:r>
            <a:r>
              <a:rPr lang="en-US" dirty="0"/>
              <a:t> </a:t>
            </a:r>
            <a:r>
              <a:rPr lang="en-US" dirty="0" err="1"/>
              <a:t>na</a:t>
            </a:r>
            <a:r>
              <a:rPr lang="en-US" dirty="0"/>
              <a:t> botnet: The big picture</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19200"/>
            <a:ext cx="6400800" cy="460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5"/>
          <p:cNvSpPr txBox="1">
            <a:spLocks noChangeArrowheads="1"/>
          </p:cNvSpPr>
          <p:nvPr/>
        </p:nvSpPr>
        <p:spPr bwMode="auto">
          <a:xfrm>
            <a:off x="457200" y="5881687"/>
            <a:ext cx="6477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Tw Cen MT"/>
                <a:cs typeface="Tw Cen MT"/>
              </a:rPr>
              <a:t>(*) : Optional Step</a:t>
            </a:r>
          </a:p>
        </p:txBody>
      </p:sp>
      <p:sp>
        <p:nvSpPr>
          <p:cNvPr id="6" name="TextBox 5">
            <a:extLst>
              <a:ext uri="{FF2B5EF4-FFF2-40B4-BE49-F238E27FC236}">
                <a16:creationId xmlns:a16="http://schemas.microsoft.com/office/drawing/2014/main" id="{E1F48D01-DB68-F347-8F34-2DDAF56F3A6B}"/>
              </a:ext>
            </a:extLst>
          </p:cNvPr>
          <p:cNvSpPr txBox="1"/>
          <p:nvPr/>
        </p:nvSpPr>
        <p:spPr>
          <a:xfrm>
            <a:off x="835152" y="1515070"/>
            <a:ext cx="1679448" cy="923330"/>
          </a:xfrm>
          <a:prstGeom prst="rect">
            <a:avLst/>
          </a:prstGeom>
          <a:noFill/>
        </p:spPr>
        <p:txBody>
          <a:bodyPr wrap="square" rtlCol="0">
            <a:spAutoFit/>
          </a:bodyPr>
          <a:lstStyle/>
          <a:p>
            <a:pPr algn="ctr"/>
            <a:r>
              <a:rPr lang="en-US" dirty="0">
                <a:solidFill>
                  <a:srgbClr val="163CFF"/>
                </a:solidFill>
              </a:rPr>
              <a:t>Command and Control (C&amp;C) server</a:t>
            </a:r>
          </a:p>
        </p:txBody>
      </p:sp>
      <p:sp>
        <p:nvSpPr>
          <p:cNvPr id="3" name="Date Placeholder 2">
            <a:extLst>
              <a:ext uri="{FF2B5EF4-FFF2-40B4-BE49-F238E27FC236}">
                <a16:creationId xmlns:a16="http://schemas.microsoft.com/office/drawing/2014/main" id="{2267F00A-D884-2A40-B6C5-30C5990985C7}"/>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66DB97F8-3CE0-3F46-BE7C-A61AEA46B7A1}"/>
              </a:ext>
            </a:extLst>
          </p:cNvPr>
          <p:cNvSpPr>
            <a:spLocks noGrp="1"/>
          </p:cNvSpPr>
          <p:nvPr>
            <p:ph type="sldNum" sz="quarter" idx="12"/>
          </p:nvPr>
        </p:nvSpPr>
        <p:spPr/>
        <p:txBody>
          <a:bodyPr/>
          <a:lstStyle/>
          <a:p>
            <a:fld id="{BAFC06C6-5388-EF48-9B75-F2C2BBFC0E68}" type="slidenum">
              <a:rPr lang="en-US" smtClean="0"/>
              <a:t>70</a:t>
            </a:fld>
            <a:endParaRPr lang="en-US" dirty="0"/>
          </a:p>
        </p:txBody>
      </p:sp>
    </p:spTree>
    <p:extLst>
      <p:ext uri="{BB962C8B-B14F-4D97-AF65-F5344CB8AC3E}">
        <p14:creationId xmlns:p14="http://schemas.microsoft.com/office/powerpoint/2010/main" val="23846808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Métodos</a:t>
            </a:r>
            <a:r>
              <a:rPr lang="en-US" dirty="0"/>
              <a:t> para </a:t>
            </a:r>
            <a:r>
              <a:rPr lang="en-US" dirty="0" err="1"/>
              <a:t>infectar</a:t>
            </a:r>
            <a:r>
              <a:rPr lang="en-US" dirty="0"/>
              <a:t> botnet nodes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04800" y="1234440"/>
            <a:ext cx="6777295" cy="4937760"/>
          </a:xfrm>
        </p:spPr>
        <p:txBody>
          <a:bodyPr>
            <a:normAutofit/>
          </a:bodyPr>
          <a:lstStyle/>
          <a:p>
            <a:r>
              <a:rPr lang="en-US" dirty="0"/>
              <a:t>Email</a:t>
            </a:r>
          </a:p>
          <a:p>
            <a:r>
              <a:rPr lang="en-US" dirty="0"/>
              <a:t>Software </a:t>
            </a:r>
            <a:r>
              <a:rPr lang="en-US" dirty="0" err="1"/>
              <a:t>pirateado</a:t>
            </a:r>
            <a:endParaRPr lang="en-US" dirty="0"/>
          </a:p>
          <a:p>
            <a:r>
              <a:rPr lang="en-US" dirty="0"/>
              <a:t>Drive-by download</a:t>
            </a:r>
          </a:p>
          <a:p>
            <a:endParaRPr lang="en-US" dirty="0"/>
          </a:p>
        </p:txBody>
      </p:sp>
      <p:pic>
        <p:nvPicPr>
          <p:cNvPr id="9" name="Picture 8">
            <a:extLst>
              <a:ext uri="{FF2B5EF4-FFF2-40B4-BE49-F238E27FC236}">
                <a16:creationId xmlns:a16="http://schemas.microsoft.com/office/drawing/2014/main" id="{5DB4FCFE-F4BA-DA4E-8AFA-BE5647AAFA50}"/>
              </a:ext>
            </a:extLst>
          </p:cNvPr>
          <p:cNvPicPr>
            <a:picLocks noChangeAspect="1"/>
          </p:cNvPicPr>
          <p:nvPr/>
        </p:nvPicPr>
        <p:blipFill>
          <a:blip r:embed="rId3"/>
          <a:stretch>
            <a:fillRect/>
          </a:stretch>
        </p:blipFill>
        <p:spPr>
          <a:xfrm>
            <a:off x="381000" y="3200400"/>
            <a:ext cx="8476860" cy="2596039"/>
          </a:xfrm>
          <a:prstGeom prst="rect">
            <a:avLst/>
          </a:prstGeom>
        </p:spPr>
      </p:pic>
      <p:sp>
        <p:nvSpPr>
          <p:cNvPr id="3" name="Date Placeholder 2">
            <a:extLst>
              <a:ext uri="{FF2B5EF4-FFF2-40B4-BE49-F238E27FC236}">
                <a16:creationId xmlns:a16="http://schemas.microsoft.com/office/drawing/2014/main" id="{3690EB2F-304A-B141-9B00-490B00A1B21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A012642-E975-C345-BB73-25464B261323}"/>
              </a:ext>
            </a:extLst>
          </p:cNvPr>
          <p:cNvSpPr>
            <a:spLocks noGrp="1"/>
          </p:cNvSpPr>
          <p:nvPr>
            <p:ph type="sldNum" sz="quarter" idx="12"/>
          </p:nvPr>
        </p:nvSpPr>
        <p:spPr/>
        <p:txBody>
          <a:bodyPr/>
          <a:lstStyle/>
          <a:p>
            <a:fld id="{BAFC06C6-5388-EF48-9B75-F2C2BBFC0E68}" type="slidenum">
              <a:rPr lang="en-US" smtClean="0"/>
              <a:t>71</a:t>
            </a:fld>
            <a:endParaRPr lang="en-US" dirty="0"/>
          </a:p>
        </p:txBody>
      </p:sp>
    </p:spTree>
    <p:extLst>
      <p:ext uri="{BB962C8B-B14F-4D97-AF65-F5344CB8AC3E}">
        <p14:creationId xmlns:p14="http://schemas.microsoft.com/office/powerpoint/2010/main" val="21642776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Trends in botnet design</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p:txBody>
          <a:bodyPr>
            <a:normAutofit/>
          </a:bodyPr>
          <a:lstStyle/>
          <a:p>
            <a:pPr lvl="3"/>
            <a:endParaRPr lang="en-US" dirty="0"/>
          </a:p>
          <a:p>
            <a:r>
              <a:rPr lang="en-US" dirty="0"/>
              <a:t>Botnets tend to be as specific as possible to the task they are assigned to do, e.g.,</a:t>
            </a:r>
          </a:p>
          <a:p>
            <a:pPr lvl="1"/>
            <a:r>
              <a:rPr lang="en-US" dirty="0"/>
              <a:t>spam-only (</a:t>
            </a:r>
            <a:r>
              <a:rPr lang="en-US" dirty="0" err="1"/>
              <a:t>Conficker</a:t>
            </a:r>
            <a:r>
              <a:rPr lang="en-US" dirty="0"/>
              <a:t>) and </a:t>
            </a:r>
            <a:r>
              <a:rPr lang="en-US" dirty="0" err="1"/>
              <a:t>DDoS</a:t>
            </a:r>
            <a:r>
              <a:rPr lang="en-US" dirty="0"/>
              <a:t>-only (Mariposa) botnets</a:t>
            </a:r>
          </a:p>
          <a:p>
            <a:pPr lvl="1"/>
            <a:r>
              <a:rPr lang="en-US" dirty="0"/>
              <a:t>multipurpose botnets, like the Zeus botnet, are decreasing</a:t>
            </a:r>
          </a:p>
          <a:p>
            <a:pPr lvl="1"/>
            <a:endParaRPr lang="en-US" dirty="0"/>
          </a:p>
          <a:p>
            <a:r>
              <a:rPr lang="en-US" dirty="0"/>
              <a:t>Large botnets will be aggressive in capturing more computers for their kingdom</a:t>
            </a:r>
          </a:p>
          <a:p>
            <a:pPr lvl="1"/>
            <a:r>
              <a:rPr lang="en-US" dirty="0" err="1"/>
              <a:t>SpyEye</a:t>
            </a:r>
            <a:r>
              <a:rPr lang="en-US" dirty="0"/>
              <a:t> botnet has an option "Kill Zeus" to disinfect the computer from Zeus malware</a:t>
            </a:r>
          </a:p>
        </p:txBody>
      </p:sp>
      <p:sp>
        <p:nvSpPr>
          <p:cNvPr id="2" name="Date Placeholder 1">
            <a:extLst>
              <a:ext uri="{FF2B5EF4-FFF2-40B4-BE49-F238E27FC236}">
                <a16:creationId xmlns:a16="http://schemas.microsoft.com/office/drawing/2014/main" id="{04C261B1-921F-CB4D-9CFA-6881C0FE29D2}"/>
              </a:ext>
            </a:extLst>
          </p:cNvPr>
          <p:cNvSpPr>
            <a:spLocks noGrp="1"/>
          </p:cNvSpPr>
          <p:nvPr>
            <p:ph type="dt" sz="half" idx="10"/>
          </p:nvPr>
        </p:nvSpPr>
        <p:spPr/>
        <p:txBody>
          <a:bodyPr/>
          <a:lstStyle/>
          <a:p>
            <a:r>
              <a:rPr lang="en-US"/>
              <a:t>2019</a:t>
            </a:r>
            <a:endParaRPr lang="en-US" dirty="0"/>
          </a:p>
        </p:txBody>
      </p:sp>
      <p:sp>
        <p:nvSpPr>
          <p:cNvPr id="3" name="Slide Number Placeholder 2">
            <a:extLst>
              <a:ext uri="{FF2B5EF4-FFF2-40B4-BE49-F238E27FC236}">
                <a16:creationId xmlns:a16="http://schemas.microsoft.com/office/drawing/2014/main" id="{47349314-3174-BC4E-ABE9-3712F03A468D}"/>
              </a:ext>
            </a:extLst>
          </p:cNvPr>
          <p:cNvSpPr>
            <a:spLocks noGrp="1"/>
          </p:cNvSpPr>
          <p:nvPr>
            <p:ph type="sldNum" sz="quarter" idx="12"/>
          </p:nvPr>
        </p:nvSpPr>
        <p:spPr/>
        <p:txBody>
          <a:bodyPr/>
          <a:lstStyle/>
          <a:p>
            <a:fld id="{BAFC06C6-5388-EF48-9B75-F2C2BBFC0E68}" type="slidenum">
              <a:rPr lang="en-US" smtClean="0"/>
              <a:t>72</a:t>
            </a:fld>
            <a:endParaRPr lang="en-US" dirty="0"/>
          </a:p>
        </p:txBody>
      </p:sp>
    </p:spTree>
    <p:extLst>
      <p:ext uri="{BB962C8B-B14F-4D97-AF65-F5344CB8AC3E}">
        <p14:creationId xmlns:p14="http://schemas.microsoft.com/office/powerpoint/2010/main" val="31457763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Técnicas</a:t>
            </a:r>
            <a:r>
              <a:rPr lang="en-US" dirty="0"/>
              <a:t> de </a:t>
            </a:r>
            <a:r>
              <a:rPr lang="en-US" dirty="0" err="1"/>
              <a:t>protecção</a:t>
            </a:r>
            <a:r>
              <a:rPr lang="en-US" dirty="0"/>
              <a:t> das botnets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en-US" dirty="0" err="1"/>
              <a:t>Cifra</a:t>
            </a:r>
            <a:endParaRPr lang="en-US" dirty="0"/>
          </a:p>
          <a:p>
            <a:pPr lvl="1"/>
            <a:endParaRPr lang="en-US" dirty="0"/>
          </a:p>
          <a:p>
            <a:r>
              <a:rPr lang="en-US" dirty="0"/>
              <a:t>Rootkits</a:t>
            </a:r>
          </a:p>
          <a:p>
            <a:pPr marL="0" indent="0">
              <a:buNone/>
            </a:pPr>
            <a:endParaRPr lang="en-US" dirty="0"/>
          </a:p>
          <a:p>
            <a:r>
              <a:rPr lang="en-US" dirty="0" err="1"/>
              <a:t>Tirar</a:t>
            </a:r>
            <a:r>
              <a:rPr lang="en-US" dirty="0"/>
              <a:t> </a:t>
            </a:r>
            <a:r>
              <a:rPr lang="en-US" dirty="0" err="1"/>
              <a:t>partido</a:t>
            </a:r>
            <a:r>
              <a:rPr lang="en-US" dirty="0"/>
              <a:t> de </a:t>
            </a:r>
            <a:r>
              <a:rPr lang="en-US" dirty="0" err="1"/>
              <a:t>protocolos</a:t>
            </a:r>
            <a:r>
              <a:rPr lang="en-US" dirty="0"/>
              <a:t> e </a:t>
            </a:r>
            <a:r>
              <a:rPr lang="en-US" dirty="0" err="1"/>
              <a:t>sistemas</a:t>
            </a:r>
            <a:r>
              <a:rPr lang="en-US" dirty="0"/>
              <a:t> </a:t>
            </a:r>
            <a:r>
              <a:rPr lang="en-US" dirty="0" err="1"/>
              <a:t>existentes</a:t>
            </a:r>
            <a:endParaRPr lang="en-US" dirty="0"/>
          </a:p>
          <a:p>
            <a:pPr lvl="1"/>
            <a:r>
              <a:rPr lang="en-US" dirty="0"/>
              <a:t>Ex., IRC, HTTP, etc.</a:t>
            </a:r>
          </a:p>
          <a:p>
            <a:pPr lvl="1"/>
            <a:endParaRPr lang="en-US" dirty="0"/>
          </a:p>
          <a:p>
            <a:r>
              <a:rPr lang="en-US" dirty="0"/>
              <a:t>Fast Flux and Domain Generation Algorithms (DGA)</a:t>
            </a:r>
          </a:p>
          <a:p>
            <a:pPr lvl="1"/>
            <a:endParaRPr lang="en-US" dirty="0"/>
          </a:p>
          <a:p>
            <a:r>
              <a:rPr lang="en-US" dirty="0" err="1"/>
              <a:t>Arquitecturas</a:t>
            </a:r>
            <a:r>
              <a:rPr lang="en-US" dirty="0"/>
              <a:t> P2P</a:t>
            </a:r>
          </a:p>
          <a:p>
            <a:pPr lvl="1"/>
            <a:endParaRPr lang="en-US" dirty="0"/>
          </a:p>
          <a:p>
            <a:endParaRPr lang="en-US" dirty="0"/>
          </a:p>
        </p:txBody>
      </p:sp>
      <p:sp>
        <p:nvSpPr>
          <p:cNvPr id="3" name="Date Placeholder 2">
            <a:extLst>
              <a:ext uri="{FF2B5EF4-FFF2-40B4-BE49-F238E27FC236}">
                <a16:creationId xmlns:a16="http://schemas.microsoft.com/office/drawing/2014/main" id="{1C7FDF7C-687D-3C43-93D9-9D471743E1BD}"/>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1B6261FD-E597-2D42-9B6F-0CB37F3407C0}"/>
              </a:ext>
            </a:extLst>
          </p:cNvPr>
          <p:cNvSpPr>
            <a:spLocks noGrp="1"/>
          </p:cNvSpPr>
          <p:nvPr>
            <p:ph type="sldNum" sz="quarter" idx="12"/>
          </p:nvPr>
        </p:nvSpPr>
        <p:spPr/>
        <p:txBody>
          <a:bodyPr/>
          <a:lstStyle/>
          <a:p>
            <a:fld id="{BAFC06C6-5388-EF48-9B75-F2C2BBFC0E68}" type="slidenum">
              <a:rPr lang="en-US" smtClean="0"/>
              <a:t>73</a:t>
            </a:fld>
            <a:endParaRPr lang="en-US" dirty="0"/>
          </a:p>
        </p:txBody>
      </p:sp>
    </p:spTree>
    <p:extLst>
      <p:ext uri="{BB962C8B-B14F-4D97-AF65-F5344CB8AC3E}">
        <p14:creationId xmlns:p14="http://schemas.microsoft.com/office/powerpoint/2010/main" val="42870848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Arquitectura</a:t>
            </a:r>
            <a:r>
              <a:rPr lang="en-US" dirty="0"/>
              <a:t> C&amp;C </a:t>
            </a:r>
            <a:r>
              <a:rPr lang="en-US" dirty="0" err="1"/>
              <a:t>centralizada</a:t>
            </a:r>
            <a:endParaRPr lang="en-US" dirty="0"/>
          </a:p>
        </p:txBody>
      </p:sp>
      <p:sp>
        <p:nvSpPr>
          <p:cNvPr id="6" name="TextBox 5"/>
          <p:cNvSpPr txBox="1"/>
          <p:nvPr/>
        </p:nvSpPr>
        <p:spPr>
          <a:xfrm>
            <a:off x="5616119" y="3291036"/>
            <a:ext cx="1861407" cy="461665"/>
          </a:xfrm>
          <a:prstGeom prst="rect">
            <a:avLst/>
          </a:prstGeom>
          <a:noFill/>
        </p:spPr>
        <p:txBody>
          <a:bodyPr wrap="none" rtlCol="0">
            <a:spAutoFit/>
          </a:bodyPr>
          <a:lstStyle/>
          <a:p>
            <a:r>
              <a:rPr lang="en-US" sz="2400" dirty="0"/>
              <a:t>IRC Servers</a:t>
            </a:r>
          </a:p>
        </p:txBody>
      </p:sp>
      <p:sp>
        <p:nvSpPr>
          <p:cNvPr id="20" name="TextBox 19"/>
          <p:cNvSpPr txBox="1"/>
          <p:nvPr/>
        </p:nvSpPr>
        <p:spPr>
          <a:xfrm>
            <a:off x="5025945" y="193565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flipH="1">
            <a:off x="3812267" y="2656114"/>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4528230" y="2656114"/>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475" y="3614057"/>
            <a:ext cx="3344628" cy="1306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284533" y="3614057"/>
            <a:ext cx="150857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202562" y="3614057"/>
            <a:ext cx="609705" cy="14342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12267" y="3614057"/>
            <a:ext cx="308324"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038620" y="3521869"/>
            <a:ext cx="136969" cy="1507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75589" y="3614057"/>
            <a:ext cx="78106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75589" y="3614057"/>
            <a:ext cx="1699089"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75589" y="3614057"/>
            <a:ext cx="2617118"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75589" y="3614057"/>
            <a:ext cx="3535150" cy="1371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366504" y="3614057"/>
            <a:ext cx="2426599" cy="145868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67685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72"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057"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87C6BC57-8A1F-EF44-B378-6D9E2A89770C}"/>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229D5B83-5F5A-9A4E-881F-816C26C4D46C}"/>
              </a:ext>
            </a:extLst>
          </p:cNvPr>
          <p:cNvSpPr>
            <a:spLocks noGrp="1"/>
          </p:cNvSpPr>
          <p:nvPr>
            <p:ph type="sldNum" sz="quarter" idx="12"/>
          </p:nvPr>
        </p:nvSpPr>
        <p:spPr/>
        <p:txBody>
          <a:bodyPr/>
          <a:lstStyle/>
          <a:p>
            <a:fld id="{BAFC06C6-5388-EF48-9B75-F2C2BBFC0E68}" type="slidenum">
              <a:rPr lang="en-US" smtClean="0"/>
              <a:t>74</a:t>
            </a:fld>
            <a:endParaRPr lang="en-US" dirty="0"/>
          </a:p>
        </p:txBody>
      </p:sp>
    </p:spTree>
    <p:extLst>
      <p:ext uri="{BB962C8B-B14F-4D97-AF65-F5344CB8AC3E}">
        <p14:creationId xmlns:p14="http://schemas.microsoft.com/office/powerpoint/2010/main" val="24149048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a:t>Arquitectura</a:t>
            </a:r>
            <a:r>
              <a:rPr lang="en-US" dirty="0"/>
              <a:t> C&amp;C </a:t>
            </a:r>
            <a:r>
              <a:rPr lang="en-US" dirty="0" err="1"/>
              <a:t>centralizada</a:t>
            </a:r>
            <a:r>
              <a:rPr lang="en-US" dirty="0"/>
              <a:t>: </a:t>
            </a:r>
            <a:r>
              <a:rPr lang="en-US" dirty="0" err="1"/>
              <a:t>Canais</a:t>
            </a:r>
            <a:r>
              <a:rPr lang="en-US" dirty="0"/>
              <a:t> IRC</a:t>
            </a:r>
          </a:p>
        </p:txBody>
      </p:sp>
      <p:sp>
        <p:nvSpPr>
          <p:cNvPr id="6" name="TextBox 5"/>
          <p:cNvSpPr txBox="1"/>
          <p:nvPr/>
        </p:nvSpPr>
        <p:spPr>
          <a:xfrm>
            <a:off x="5616119" y="3291036"/>
            <a:ext cx="1861407" cy="461665"/>
          </a:xfrm>
          <a:prstGeom prst="rect">
            <a:avLst/>
          </a:prstGeom>
          <a:noFill/>
        </p:spPr>
        <p:txBody>
          <a:bodyPr wrap="none" rtlCol="0">
            <a:spAutoFit/>
          </a:bodyPr>
          <a:lstStyle/>
          <a:p>
            <a:r>
              <a:rPr lang="en-US" sz="2400" dirty="0"/>
              <a:t>IRC Servers</a:t>
            </a:r>
          </a:p>
        </p:txBody>
      </p:sp>
      <p:sp>
        <p:nvSpPr>
          <p:cNvPr id="20" name="TextBox 19"/>
          <p:cNvSpPr txBox="1"/>
          <p:nvPr/>
        </p:nvSpPr>
        <p:spPr>
          <a:xfrm>
            <a:off x="5025945" y="193565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flipH="1">
            <a:off x="3812267" y="2656114"/>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4528230" y="2656114"/>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475" y="3614057"/>
            <a:ext cx="3344628" cy="1306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284533" y="3614057"/>
            <a:ext cx="150857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202562" y="3614057"/>
            <a:ext cx="609705" cy="14342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12267" y="3614057"/>
            <a:ext cx="308324"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038620" y="3521869"/>
            <a:ext cx="136969" cy="1507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75589" y="3614057"/>
            <a:ext cx="78106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75589" y="3614057"/>
            <a:ext cx="1699089"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75589" y="3614057"/>
            <a:ext cx="2617118"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75589" y="3614057"/>
            <a:ext cx="3535150" cy="1371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366504" y="3614057"/>
            <a:ext cx="2426599" cy="145868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67685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72"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057"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066"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30"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946"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4662"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7378"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0094"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2810"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5526"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8242"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0958"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3670"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5" name="Group 64"/>
          <p:cNvGrpSpPr/>
          <p:nvPr/>
        </p:nvGrpSpPr>
        <p:grpSpPr>
          <a:xfrm flipH="1">
            <a:off x="159416" y="1602690"/>
            <a:ext cx="3033352" cy="1042535"/>
            <a:chOff x="1219200" y="4876799"/>
            <a:chExt cx="5181605" cy="1384995"/>
          </a:xfrm>
        </p:grpSpPr>
        <p:sp>
          <p:nvSpPr>
            <p:cNvPr id="66" name="Rectangular Callout 65"/>
            <p:cNvSpPr/>
            <p:nvPr/>
          </p:nvSpPr>
          <p:spPr>
            <a:xfrm>
              <a:off x="1219200" y="4876799"/>
              <a:ext cx="5181602" cy="1384995"/>
            </a:xfrm>
            <a:prstGeom prst="wedgeRectCallout">
              <a:avLst>
                <a:gd name="adj1" fmla="val -78140"/>
                <a:gd name="adj2" fmla="val 967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67" name="TextBox 66"/>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68" name="Group 67"/>
          <p:cNvGrpSpPr/>
          <p:nvPr/>
        </p:nvGrpSpPr>
        <p:grpSpPr>
          <a:xfrm flipH="1">
            <a:off x="49230" y="2918618"/>
            <a:ext cx="3033352" cy="1042535"/>
            <a:chOff x="1219200" y="4876799"/>
            <a:chExt cx="5181605" cy="1384995"/>
          </a:xfrm>
        </p:grpSpPr>
        <p:sp>
          <p:nvSpPr>
            <p:cNvPr id="69" name="Rectangular Callout 68"/>
            <p:cNvSpPr/>
            <p:nvPr/>
          </p:nvSpPr>
          <p:spPr>
            <a:xfrm>
              <a:off x="1219200" y="4876799"/>
              <a:ext cx="5181602" cy="1384995"/>
            </a:xfrm>
            <a:prstGeom prst="wedgeRectCallout">
              <a:avLst>
                <a:gd name="adj1" fmla="val -63068"/>
                <a:gd name="adj2" fmla="val -494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70" name="TextBox 69"/>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71" name="Group 70"/>
          <p:cNvGrpSpPr/>
          <p:nvPr/>
        </p:nvGrpSpPr>
        <p:grpSpPr>
          <a:xfrm flipH="1">
            <a:off x="5695708" y="2635275"/>
            <a:ext cx="3033352" cy="1042535"/>
            <a:chOff x="1219200" y="4876799"/>
            <a:chExt cx="5181605" cy="1384995"/>
          </a:xfrm>
        </p:grpSpPr>
        <p:sp>
          <p:nvSpPr>
            <p:cNvPr id="72" name="Rectangular Callout 71"/>
            <p:cNvSpPr/>
            <p:nvPr/>
          </p:nvSpPr>
          <p:spPr>
            <a:xfrm>
              <a:off x="1219200" y="4876799"/>
              <a:ext cx="5181602" cy="1384995"/>
            </a:xfrm>
            <a:prstGeom prst="wedgeRectCallout">
              <a:avLst>
                <a:gd name="adj1" fmla="val 62536"/>
                <a:gd name="adj2" fmla="val 967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73" name="TextBox 72"/>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10C4A943-C8DD-7B43-AFEF-F088C1D6F557}"/>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C60906B8-3591-6D49-86C2-35492C789633}"/>
              </a:ext>
            </a:extLst>
          </p:cNvPr>
          <p:cNvSpPr>
            <a:spLocks noGrp="1"/>
          </p:cNvSpPr>
          <p:nvPr>
            <p:ph type="sldNum" sz="quarter" idx="12"/>
          </p:nvPr>
        </p:nvSpPr>
        <p:spPr/>
        <p:txBody>
          <a:bodyPr/>
          <a:lstStyle/>
          <a:p>
            <a:fld id="{BAFC06C6-5388-EF48-9B75-F2C2BBFC0E68}" type="slidenum">
              <a:rPr lang="en-US" smtClean="0"/>
              <a:t>75</a:t>
            </a:fld>
            <a:endParaRPr lang="en-US" dirty="0"/>
          </a:p>
        </p:txBody>
      </p:sp>
    </p:spTree>
    <p:extLst>
      <p:ext uri="{BB962C8B-B14F-4D97-AF65-F5344CB8AC3E}">
        <p14:creationId xmlns:p14="http://schemas.microsoft.com/office/powerpoint/2010/main" val="31864198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Usar</a:t>
            </a:r>
            <a:r>
              <a:rPr lang="en-US" dirty="0"/>
              <a:t> HTTP</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3"/>
          <a:stretch>
            <a:fillRect/>
          </a:stretch>
        </p:blipFill>
        <p:spPr>
          <a:xfrm>
            <a:off x="1576479" y="1483553"/>
            <a:ext cx="6672160" cy="4495800"/>
          </a:xfrm>
          <a:prstGeom prst="rect">
            <a:avLst/>
          </a:prstGeom>
        </p:spPr>
      </p:pic>
      <p:sp>
        <p:nvSpPr>
          <p:cNvPr id="3" name="Date Placeholder 2">
            <a:extLst>
              <a:ext uri="{FF2B5EF4-FFF2-40B4-BE49-F238E27FC236}">
                <a16:creationId xmlns:a16="http://schemas.microsoft.com/office/drawing/2014/main" id="{E05B6A82-2680-604C-A256-EB377093840E}"/>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761DBF59-161C-DC4E-A10D-5A81FD164C0B}"/>
              </a:ext>
            </a:extLst>
          </p:cNvPr>
          <p:cNvSpPr>
            <a:spLocks noGrp="1"/>
          </p:cNvSpPr>
          <p:nvPr>
            <p:ph type="sldNum" sz="quarter" idx="12"/>
          </p:nvPr>
        </p:nvSpPr>
        <p:spPr/>
        <p:txBody>
          <a:bodyPr/>
          <a:lstStyle/>
          <a:p>
            <a:fld id="{BAFC06C6-5388-EF48-9B75-F2C2BBFC0E68}" type="slidenum">
              <a:rPr lang="en-US" smtClean="0"/>
              <a:t>76</a:t>
            </a:fld>
            <a:endParaRPr lang="en-US" dirty="0"/>
          </a:p>
        </p:txBody>
      </p:sp>
    </p:spTree>
    <p:extLst>
      <p:ext uri="{BB962C8B-B14F-4D97-AF65-F5344CB8AC3E}">
        <p14:creationId xmlns:p14="http://schemas.microsoft.com/office/powerpoint/2010/main" val="2923105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Serviços</a:t>
            </a:r>
            <a:r>
              <a:rPr lang="en-US" dirty="0"/>
              <a:t> Web</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a:xfrm>
            <a:off x="457200" y="1371600"/>
            <a:ext cx="8686800" cy="4984750"/>
          </a:xfrm>
        </p:spPr>
        <p:txBody>
          <a:bodyPr>
            <a:normAutofit fontScale="92500"/>
          </a:bodyPr>
          <a:lstStyle/>
          <a:p>
            <a:r>
              <a:rPr lang="en-US" dirty="0" err="1"/>
              <a:t>Redes</a:t>
            </a:r>
            <a:r>
              <a:rPr lang="en-US" dirty="0"/>
              <a:t> </a:t>
            </a:r>
            <a:r>
              <a:rPr lang="en-US" dirty="0" err="1"/>
              <a:t>sociais</a:t>
            </a:r>
            <a:r>
              <a:rPr lang="en-US" dirty="0"/>
              <a:t> </a:t>
            </a:r>
            <a:r>
              <a:rPr lang="en-US" dirty="0" err="1"/>
              <a:t>começam</a:t>
            </a:r>
            <a:r>
              <a:rPr lang="en-US" dirty="0"/>
              <a:t> a </a:t>
            </a:r>
            <a:r>
              <a:rPr lang="en-US" dirty="0" err="1"/>
              <a:t>ser</a:t>
            </a:r>
            <a:r>
              <a:rPr lang="en-US" dirty="0"/>
              <a:t> </a:t>
            </a:r>
            <a:r>
              <a:rPr lang="en-US" dirty="0" err="1"/>
              <a:t>usadas</a:t>
            </a:r>
            <a:r>
              <a:rPr lang="en-US" dirty="0"/>
              <a:t> para </a:t>
            </a:r>
            <a:r>
              <a:rPr lang="en-US" dirty="0" err="1"/>
              <a:t>controlo</a:t>
            </a:r>
            <a:r>
              <a:rPr lang="en-US" dirty="0"/>
              <a:t> de botnets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Botnets </a:t>
            </a:r>
            <a:r>
              <a:rPr lang="en-US" dirty="0" err="1"/>
              <a:t>começam</a:t>
            </a:r>
            <a:r>
              <a:rPr lang="en-US" dirty="0"/>
              <a:t> a </a:t>
            </a:r>
            <a:r>
              <a:rPr lang="en-US" dirty="0" err="1"/>
              <a:t>atingir</a:t>
            </a:r>
            <a:r>
              <a:rPr lang="en-US" dirty="0"/>
              <a:t> </a:t>
            </a:r>
            <a:r>
              <a:rPr lang="en-US" dirty="0" err="1"/>
              <a:t>sistemas</a:t>
            </a:r>
            <a:r>
              <a:rPr lang="en-US" dirty="0"/>
              <a:t> </a:t>
            </a:r>
            <a:r>
              <a:rPr lang="en-US" dirty="0" err="1"/>
              <a:t>industriais</a:t>
            </a:r>
            <a:r>
              <a:rPr lang="en-US" dirty="0"/>
              <a:t> e </a:t>
            </a:r>
            <a:r>
              <a:rPr lang="en-US" dirty="0" err="1"/>
              <a:t>móveis</a:t>
            </a:r>
            <a:endParaRPr lang="en-US" dirty="0"/>
          </a:p>
        </p:txBody>
      </p:sp>
      <p:pic>
        <p:nvPicPr>
          <p:cNvPr id="12" name="Picture 11"/>
          <p:cNvPicPr>
            <a:picLocks noChangeAspect="1"/>
          </p:cNvPicPr>
          <p:nvPr/>
        </p:nvPicPr>
        <p:blipFill>
          <a:blip r:embed="rId2"/>
          <a:stretch>
            <a:fillRect/>
          </a:stretch>
        </p:blipFill>
        <p:spPr>
          <a:xfrm>
            <a:off x="2593848" y="1981200"/>
            <a:ext cx="3962400" cy="3429641"/>
          </a:xfrm>
          <a:prstGeom prst="rect">
            <a:avLst/>
          </a:prstGeom>
        </p:spPr>
      </p:pic>
      <p:sp>
        <p:nvSpPr>
          <p:cNvPr id="2" name="Date Placeholder 1">
            <a:extLst>
              <a:ext uri="{FF2B5EF4-FFF2-40B4-BE49-F238E27FC236}">
                <a16:creationId xmlns:a16="http://schemas.microsoft.com/office/drawing/2014/main" id="{A490D60E-0D06-4848-8D98-44153B587172}"/>
              </a:ext>
            </a:extLst>
          </p:cNvPr>
          <p:cNvSpPr>
            <a:spLocks noGrp="1"/>
          </p:cNvSpPr>
          <p:nvPr>
            <p:ph type="dt" sz="half" idx="10"/>
          </p:nvPr>
        </p:nvSpPr>
        <p:spPr/>
        <p:txBody>
          <a:bodyPr/>
          <a:lstStyle/>
          <a:p>
            <a:r>
              <a:rPr lang="en-US"/>
              <a:t>2019</a:t>
            </a:r>
            <a:endParaRPr lang="en-US" dirty="0"/>
          </a:p>
        </p:txBody>
      </p:sp>
      <p:sp>
        <p:nvSpPr>
          <p:cNvPr id="3" name="Slide Number Placeholder 2">
            <a:extLst>
              <a:ext uri="{FF2B5EF4-FFF2-40B4-BE49-F238E27FC236}">
                <a16:creationId xmlns:a16="http://schemas.microsoft.com/office/drawing/2014/main" id="{794AC87F-F23C-634F-B274-DC1DA74B4554}"/>
              </a:ext>
            </a:extLst>
          </p:cNvPr>
          <p:cNvSpPr>
            <a:spLocks noGrp="1"/>
          </p:cNvSpPr>
          <p:nvPr>
            <p:ph type="sldNum" sz="quarter" idx="12"/>
          </p:nvPr>
        </p:nvSpPr>
        <p:spPr/>
        <p:txBody>
          <a:bodyPr/>
          <a:lstStyle/>
          <a:p>
            <a:fld id="{BAFC06C6-5388-EF48-9B75-F2C2BBFC0E68}" type="slidenum">
              <a:rPr lang="en-US" smtClean="0"/>
              <a:t>77</a:t>
            </a:fld>
            <a:endParaRPr lang="en-US" dirty="0"/>
          </a:p>
        </p:txBody>
      </p:sp>
    </p:spTree>
    <p:extLst>
      <p:ext uri="{BB962C8B-B14F-4D97-AF65-F5344CB8AC3E}">
        <p14:creationId xmlns:p14="http://schemas.microsoft.com/office/powerpoint/2010/main" val="23834741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73901" y="1637554"/>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128465" y="3873569"/>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524592" y="1393169"/>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1034962" y="2113633"/>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1034962" y="2113633"/>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216268" y="3416395"/>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88832" y="2589081"/>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216268" y="3337936"/>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88832" y="1854834"/>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331" y="1134372"/>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30" y="289740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195" y="143338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623" y="222649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40" y="143338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180" y="1888871"/>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769" y="16929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705" y="265614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7462" y="362923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055" y="563175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522" y="452671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774" y="53234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21" y="2280757"/>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768" y="578415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093" y="563175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474" y="5187497"/>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464" y="437078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578" y="3337936"/>
            <a:ext cx="616648" cy="616648"/>
          </a:xfrm>
          <a:prstGeom prst="rect">
            <a:avLst/>
          </a:prstGeom>
          <a:noFill/>
          <a:extLst>
            <a:ext uri="{909E8E84-426E-40dd-AFC4-6F175D3DCCD1}">
              <a14:hiddenFill xmlns:a14="http://schemas.microsoft.com/office/drawing/2010/main" xmlns="">
                <a:solidFill>
                  <a:srgbClr val="FFFFFF"/>
                </a:solidFill>
              </a14:hiddenFill>
            </a:ext>
          </a:extLst>
        </p:spPr>
      </p:pic>
      <p:sp>
        <p:nvSpPr>
          <p:cNvPr id="2049" name="TextBox 2048"/>
          <p:cNvSpPr txBox="1"/>
          <p:nvPr/>
        </p:nvSpPr>
        <p:spPr>
          <a:xfrm>
            <a:off x="7314504" y="1170255"/>
            <a:ext cx="1829496" cy="830997"/>
          </a:xfrm>
          <a:prstGeom prst="rect">
            <a:avLst/>
          </a:prstGeom>
          <a:noFill/>
        </p:spPr>
        <p:txBody>
          <a:bodyPr wrap="square" rtlCol="0">
            <a:spAutoFit/>
          </a:bodyPr>
          <a:lstStyle/>
          <a:p>
            <a:pPr algn="ctr"/>
            <a:r>
              <a:rPr lang="en-US" sz="2400" dirty="0"/>
              <a:t>Structured P2P DHT</a:t>
            </a:r>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F5280B7C-D19A-224B-89CA-E0DDE232AE31}"/>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7840C0A9-5C48-D94B-A662-7C29872D9ED5}"/>
              </a:ext>
            </a:extLst>
          </p:cNvPr>
          <p:cNvSpPr>
            <a:spLocks noGrp="1"/>
          </p:cNvSpPr>
          <p:nvPr>
            <p:ph type="sldNum" sz="quarter" idx="12"/>
          </p:nvPr>
        </p:nvSpPr>
        <p:spPr/>
        <p:txBody>
          <a:bodyPr/>
          <a:lstStyle/>
          <a:p>
            <a:fld id="{BAFC06C6-5388-EF48-9B75-F2C2BBFC0E68}" type="slidenum">
              <a:rPr lang="en-US" smtClean="0"/>
              <a:t>78</a:t>
            </a:fld>
            <a:endParaRPr lang="en-US" dirty="0"/>
          </a:p>
        </p:txBody>
      </p:sp>
    </p:spTree>
    <p:extLst>
      <p:ext uri="{BB962C8B-B14F-4D97-AF65-F5344CB8AC3E}">
        <p14:creationId xmlns:p14="http://schemas.microsoft.com/office/powerpoint/2010/main" val="27994865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32" y="2135339"/>
            <a:ext cx="613165" cy="613165"/>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931" y="3670827"/>
            <a:ext cx="613165" cy="613165"/>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816" y="3210062"/>
            <a:ext cx="613165" cy="613165"/>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98536" y="3029277"/>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8425" y="4106342"/>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0825" y="4644281"/>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0616" y="2493603"/>
            <a:ext cx="361570" cy="361570"/>
          </a:xfrm>
          <a:prstGeom prst="rect">
            <a:avLst/>
          </a:prstGeom>
          <a:noFill/>
          <a:extLst>
            <a:ext uri="{909E8E84-426E-40dd-AFC4-6F175D3DCCD1}">
              <a14:hiddenFill xmlns:a14="http://schemas.microsoft.com/office/drawing/2010/main" xmlns="">
                <a:solidFill>
                  <a:srgbClr val="FFFFFF"/>
                </a:solidFill>
              </a14:hiddenFill>
            </a:ext>
          </a:extLst>
        </p:spPr>
      </p:pic>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2" name="Date Placeholder 1">
            <a:extLst>
              <a:ext uri="{FF2B5EF4-FFF2-40B4-BE49-F238E27FC236}">
                <a16:creationId xmlns:a16="http://schemas.microsoft.com/office/drawing/2014/main" id="{14811F57-C9A7-4949-ABF0-2C8EB7261A5F}"/>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8B7B0E9C-A344-3247-A128-B22CBDE24732}"/>
              </a:ext>
            </a:extLst>
          </p:cNvPr>
          <p:cNvSpPr>
            <a:spLocks noGrp="1"/>
          </p:cNvSpPr>
          <p:nvPr>
            <p:ph type="sldNum" sz="quarter" idx="12"/>
          </p:nvPr>
        </p:nvSpPr>
        <p:spPr/>
        <p:txBody>
          <a:bodyPr/>
          <a:lstStyle/>
          <a:p>
            <a:fld id="{BAFC06C6-5388-EF48-9B75-F2C2BBFC0E68}" type="slidenum">
              <a:rPr lang="en-US" smtClean="0"/>
              <a:t>79</a:t>
            </a:fld>
            <a:endParaRPr lang="en-US" dirty="0"/>
          </a:p>
        </p:txBody>
      </p:sp>
    </p:spTree>
    <p:extLst>
      <p:ext uri="{BB962C8B-B14F-4D97-AF65-F5344CB8AC3E}">
        <p14:creationId xmlns:p14="http://schemas.microsoft.com/office/powerpoint/2010/main" val="2768426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848600" cy="914400"/>
          </a:xfrm>
        </p:spPr>
        <p:txBody>
          <a:bodyPr>
            <a:normAutofit fontScale="90000"/>
          </a:bodyPr>
          <a:lstStyle/>
          <a:p>
            <a:r>
              <a:rPr lang="en-US" dirty="0"/>
              <a:t>A Web: </a:t>
            </a:r>
            <a:r>
              <a:rPr lang="en-US" dirty="0" err="1"/>
              <a:t>Recurso</a:t>
            </a:r>
            <a:r>
              <a:rPr lang="en-US" dirty="0"/>
              <a:t> </a:t>
            </a:r>
            <a:r>
              <a:rPr lang="en-US" dirty="0" err="1"/>
              <a:t>ponderoso</a:t>
            </a:r>
            <a:r>
              <a:rPr lang="en-US" dirty="0"/>
              <a:t> para </a:t>
            </a:r>
            <a:r>
              <a:rPr lang="en-US" dirty="0" err="1"/>
              <a:t>cibercriminosos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429000"/>
            <a:ext cx="8686800" cy="2727960"/>
          </a:xfrm>
        </p:spPr>
        <p:txBody>
          <a:bodyPr>
            <a:normAutofit fontScale="85000" lnSpcReduction="20000"/>
          </a:bodyPr>
          <a:lstStyle/>
          <a:p>
            <a:r>
              <a:rPr lang="en-US" dirty="0" err="1"/>
              <a:t>Oferece</a:t>
            </a:r>
            <a:r>
              <a:rPr lang="en-US" dirty="0"/>
              <a:t> um </a:t>
            </a:r>
            <a:r>
              <a:rPr lang="en-US" dirty="0" err="1"/>
              <a:t>gigantesto</a:t>
            </a:r>
            <a:r>
              <a:rPr lang="en-US" dirty="0"/>
              <a:t> </a:t>
            </a:r>
            <a:r>
              <a:rPr lang="en-US" b="1" dirty="0" err="1"/>
              <a:t>repositório</a:t>
            </a:r>
            <a:r>
              <a:rPr lang="en-US" b="1" dirty="0"/>
              <a:t> de </a:t>
            </a:r>
            <a:r>
              <a:rPr lang="en-US" b="1" dirty="0" err="1"/>
              <a:t>informação</a:t>
            </a:r>
            <a:r>
              <a:rPr lang="en-US" dirty="0"/>
              <a:t>, </a:t>
            </a:r>
            <a:r>
              <a:rPr lang="en-US" dirty="0" err="1"/>
              <a:t>usado</a:t>
            </a:r>
            <a:r>
              <a:rPr lang="en-US" dirty="0"/>
              <a:t> </a:t>
            </a:r>
            <a:r>
              <a:rPr lang="en-US" dirty="0" err="1"/>
              <a:t>em</a:t>
            </a:r>
            <a:r>
              <a:rPr lang="en-US" dirty="0"/>
              <a:t>:</a:t>
            </a:r>
          </a:p>
          <a:p>
            <a:pPr lvl="1"/>
            <a:r>
              <a:rPr lang="en-US" dirty="0" err="1"/>
              <a:t>Premeditação</a:t>
            </a:r>
            <a:r>
              <a:rPr lang="en-US" dirty="0"/>
              <a:t> de crimes, </a:t>
            </a:r>
            <a:r>
              <a:rPr lang="en-US" dirty="0" err="1"/>
              <a:t>violações</a:t>
            </a:r>
            <a:r>
              <a:rPr lang="en-US" dirty="0"/>
              <a:t> de </a:t>
            </a:r>
            <a:r>
              <a:rPr lang="en-US" dirty="0" err="1"/>
              <a:t>privacidade</a:t>
            </a:r>
            <a:r>
              <a:rPr lang="en-US" dirty="0"/>
              <a:t>, </a:t>
            </a:r>
            <a:r>
              <a:rPr lang="en-US" dirty="0" err="1"/>
              <a:t>roubo</a:t>
            </a:r>
            <a:r>
              <a:rPr lang="en-US" dirty="0"/>
              <a:t> de </a:t>
            </a:r>
            <a:r>
              <a:rPr lang="en-US" dirty="0" err="1"/>
              <a:t>identidade</a:t>
            </a:r>
            <a:r>
              <a:rPr lang="en-US" dirty="0"/>
              <a:t>, etc.</a:t>
            </a:r>
          </a:p>
          <a:p>
            <a:pPr lvl="1"/>
            <a:endParaRPr lang="en-US" dirty="0"/>
          </a:p>
          <a:p>
            <a:r>
              <a:rPr lang="en-US" dirty="0" err="1"/>
              <a:t>Permite</a:t>
            </a:r>
            <a:r>
              <a:rPr lang="en-US" dirty="0"/>
              <a:t> </a:t>
            </a:r>
            <a:r>
              <a:rPr lang="en-US" dirty="0" err="1"/>
              <a:t>aceder</a:t>
            </a:r>
            <a:r>
              <a:rPr lang="en-US" dirty="0"/>
              <a:t> a </a:t>
            </a:r>
            <a:r>
              <a:rPr lang="en-US" b="1" dirty="0" err="1"/>
              <a:t>serviços</a:t>
            </a:r>
            <a:r>
              <a:rPr lang="en-US" b="1" dirty="0"/>
              <a:t> online</a:t>
            </a:r>
            <a:r>
              <a:rPr lang="en-US" dirty="0"/>
              <a:t> para </a:t>
            </a:r>
            <a:r>
              <a:rPr lang="en-US" dirty="0" err="1"/>
              <a:t>actividade</a:t>
            </a:r>
            <a:r>
              <a:rPr lang="en-US" dirty="0"/>
              <a:t> </a:t>
            </a:r>
            <a:r>
              <a:rPr lang="en-US" dirty="0" err="1"/>
              <a:t>criminosa</a:t>
            </a:r>
            <a:endParaRPr lang="en-US" dirty="0"/>
          </a:p>
          <a:p>
            <a:pPr lvl="1"/>
            <a:r>
              <a:rPr lang="en-US" dirty="0"/>
              <a:t>Ex., </a:t>
            </a:r>
            <a:r>
              <a:rPr lang="en-US" dirty="0" err="1"/>
              <a:t>venda</a:t>
            </a:r>
            <a:r>
              <a:rPr lang="en-US" dirty="0"/>
              <a:t> de </a:t>
            </a:r>
            <a:r>
              <a:rPr lang="en-US" dirty="0" err="1"/>
              <a:t>drogas</a:t>
            </a:r>
            <a:r>
              <a:rPr lang="en-US" dirty="0"/>
              <a:t>, </a:t>
            </a:r>
            <a:r>
              <a:rPr lang="en-US" dirty="0" err="1"/>
              <a:t>venda</a:t>
            </a:r>
            <a:r>
              <a:rPr lang="en-US" dirty="0"/>
              <a:t> de </a:t>
            </a:r>
            <a:r>
              <a:rPr lang="en-US" dirty="0" err="1"/>
              <a:t>armas</a:t>
            </a:r>
            <a:r>
              <a:rPr lang="en-US" dirty="0"/>
              <a:t>, </a:t>
            </a:r>
            <a:r>
              <a:rPr lang="en-US" dirty="0" err="1"/>
              <a:t>acesso</a:t>
            </a:r>
            <a:r>
              <a:rPr lang="en-US" dirty="0"/>
              <a:t> a </a:t>
            </a:r>
            <a:r>
              <a:rPr lang="en-US" dirty="0" err="1"/>
              <a:t>pornografia</a:t>
            </a:r>
            <a:r>
              <a:rPr lang="en-US" dirty="0"/>
              <a:t> </a:t>
            </a:r>
            <a:r>
              <a:rPr lang="en-US" dirty="0" err="1"/>
              <a:t>infantil</a:t>
            </a:r>
            <a:r>
              <a:rPr lang="en-US" dirty="0"/>
              <a:t>, etc.</a:t>
            </a:r>
          </a:p>
          <a:p>
            <a:pPr lvl="1"/>
            <a:endParaRPr lang="en-US" dirty="0"/>
          </a:p>
          <a:p>
            <a:r>
              <a:rPr lang="en-US" dirty="0"/>
              <a:t>Para </a:t>
            </a:r>
            <a:r>
              <a:rPr lang="en-US" dirty="0" err="1"/>
              <a:t>encontrar</a:t>
            </a:r>
            <a:r>
              <a:rPr lang="en-US" dirty="0"/>
              <a:t> </a:t>
            </a:r>
            <a:r>
              <a:rPr lang="en-US" dirty="0" err="1"/>
              <a:t>esses</a:t>
            </a:r>
            <a:r>
              <a:rPr lang="en-US" dirty="0"/>
              <a:t> </a:t>
            </a:r>
            <a:r>
              <a:rPr lang="en-US" dirty="0" err="1"/>
              <a:t>recursos</a:t>
            </a:r>
            <a:r>
              <a:rPr lang="en-US" dirty="0"/>
              <a:t>, </a:t>
            </a:r>
            <a:r>
              <a:rPr lang="en-US" dirty="0" err="1"/>
              <a:t>existem</a:t>
            </a:r>
            <a:r>
              <a:rPr lang="en-US" dirty="0"/>
              <a:t> </a:t>
            </a:r>
            <a:r>
              <a:rPr lang="en-US" dirty="0" err="1"/>
              <a:t>poderosos</a:t>
            </a:r>
            <a:r>
              <a:rPr lang="en-US" dirty="0"/>
              <a:t> </a:t>
            </a:r>
            <a:r>
              <a:rPr lang="en-US" b="1" dirty="0" err="1"/>
              <a:t>motores</a:t>
            </a:r>
            <a:r>
              <a:rPr lang="en-US" b="1" dirty="0"/>
              <a:t> de </a:t>
            </a:r>
            <a:r>
              <a:rPr lang="en-US" b="1" dirty="0" err="1"/>
              <a:t>busca</a:t>
            </a:r>
            <a:endParaRPr lang="en-US" b="1" dirty="0"/>
          </a:p>
          <a:p>
            <a:pPr lvl="1"/>
            <a:r>
              <a:rPr lang="en-US" dirty="0"/>
              <a:t>Google, Bing, </a:t>
            </a:r>
            <a:r>
              <a:rPr lang="en-US" dirty="0" err="1"/>
              <a:t>Shodan</a:t>
            </a:r>
            <a:r>
              <a:rPr lang="en-US" dirty="0"/>
              <a:t>, etc.</a:t>
            </a:r>
          </a:p>
          <a:p>
            <a:endParaRPr lang="en-US" dirty="0"/>
          </a:p>
        </p:txBody>
      </p:sp>
      <p:pic>
        <p:nvPicPr>
          <p:cNvPr id="7" name="Picture 6"/>
          <p:cNvPicPr>
            <a:picLocks noChangeAspect="1"/>
          </p:cNvPicPr>
          <p:nvPr/>
        </p:nvPicPr>
        <p:blipFill>
          <a:blip r:embed="rId3"/>
          <a:stretch>
            <a:fillRect/>
          </a:stretch>
        </p:blipFill>
        <p:spPr>
          <a:xfrm>
            <a:off x="6858000" y="1371600"/>
            <a:ext cx="1676400" cy="1676400"/>
          </a:xfrm>
          <a:prstGeom prst="rect">
            <a:avLst/>
          </a:prstGeom>
        </p:spPr>
      </p:pic>
      <p:pic>
        <p:nvPicPr>
          <p:cNvPr id="8" name="Picture 7"/>
          <p:cNvPicPr>
            <a:picLocks noChangeAspect="1"/>
          </p:cNvPicPr>
          <p:nvPr/>
        </p:nvPicPr>
        <p:blipFill>
          <a:blip r:embed="rId4"/>
          <a:stretch>
            <a:fillRect/>
          </a:stretch>
        </p:blipFill>
        <p:spPr>
          <a:xfrm>
            <a:off x="1005889" y="1600200"/>
            <a:ext cx="1510748" cy="1207432"/>
          </a:xfrm>
          <a:prstGeom prst="rect">
            <a:avLst/>
          </a:prstGeom>
        </p:spPr>
      </p:pic>
      <p:sp>
        <p:nvSpPr>
          <p:cNvPr id="9" name="Text Box 4"/>
          <p:cNvSpPr txBox="1">
            <a:spLocks noChangeArrowheads="1"/>
          </p:cNvSpPr>
          <p:nvPr/>
        </p:nvSpPr>
        <p:spPr bwMode="auto">
          <a:xfrm>
            <a:off x="838200" y="2738735"/>
            <a:ext cx="176788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dirty="0" err="1"/>
              <a:t>Cibercriminoso</a:t>
            </a:r>
            <a:endParaRPr lang="en-US" dirty="0"/>
          </a:p>
        </p:txBody>
      </p:sp>
      <p:sp>
        <p:nvSpPr>
          <p:cNvPr id="10" name="Freeform 9"/>
          <p:cNvSpPr/>
          <p:nvPr/>
        </p:nvSpPr>
        <p:spPr>
          <a:xfrm>
            <a:off x="2905058" y="2133600"/>
            <a:ext cx="3648142" cy="278132"/>
          </a:xfrm>
          <a:custGeom>
            <a:avLst/>
            <a:gdLst>
              <a:gd name="connsiteX0" fmla="*/ 0 w 2978050"/>
              <a:gd name="connsiteY0" fmla="*/ 278132 h 278132"/>
              <a:gd name="connsiteX1" fmla="*/ 1211658 w 2978050"/>
              <a:gd name="connsiteY1" fmla="*/ 746 h 278132"/>
              <a:gd name="connsiteX2" fmla="*/ 2978050 w 2978050"/>
              <a:gd name="connsiteY2" fmla="*/ 190536 h 278132"/>
            </a:gdLst>
            <a:ahLst/>
            <a:cxnLst>
              <a:cxn ang="0">
                <a:pos x="connsiteX0" y="connsiteY0"/>
              </a:cxn>
              <a:cxn ang="0">
                <a:pos x="connsiteX1" y="connsiteY1"/>
              </a:cxn>
              <a:cxn ang="0">
                <a:pos x="connsiteX2" y="connsiteY2"/>
              </a:cxn>
            </a:cxnLst>
            <a:rect l="l" t="t" r="r" b="b"/>
            <a:pathLst>
              <a:path w="2978050" h="278132">
                <a:moveTo>
                  <a:pt x="0" y="278132"/>
                </a:moveTo>
                <a:cubicBezTo>
                  <a:pt x="357658" y="146738"/>
                  <a:pt x="715316" y="15345"/>
                  <a:pt x="1211658" y="746"/>
                </a:cubicBezTo>
                <a:cubicBezTo>
                  <a:pt x="1708000" y="-13853"/>
                  <a:pt x="2978050" y="190536"/>
                  <a:pt x="2978050" y="190536"/>
                </a:cubicBezTo>
              </a:path>
            </a:pathLst>
          </a:custGeom>
          <a:ln w="53975">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3048000" y="1524000"/>
            <a:ext cx="1321678" cy="437049"/>
          </a:xfrm>
          <a:prstGeom prst="rect">
            <a:avLst/>
          </a:prstGeom>
        </p:spPr>
      </p:pic>
      <p:pic>
        <p:nvPicPr>
          <p:cNvPr id="13" name="Picture 12"/>
          <p:cNvPicPr>
            <a:picLocks noChangeAspect="1"/>
          </p:cNvPicPr>
          <p:nvPr/>
        </p:nvPicPr>
        <p:blipFill>
          <a:blip r:embed="rId6"/>
          <a:stretch>
            <a:fillRect/>
          </a:stretch>
        </p:blipFill>
        <p:spPr>
          <a:xfrm>
            <a:off x="3886200" y="2286000"/>
            <a:ext cx="1828800" cy="542925"/>
          </a:xfrm>
          <a:prstGeom prst="rect">
            <a:avLst/>
          </a:prstGeom>
        </p:spPr>
      </p:pic>
      <p:pic>
        <p:nvPicPr>
          <p:cNvPr id="14" name="Picture 13"/>
          <p:cNvPicPr>
            <a:picLocks noChangeAspect="1"/>
          </p:cNvPicPr>
          <p:nvPr/>
        </p:nvPicPr>
        <p:blipFill>
          <a:blip r:embed="rId7"/>
          <a:stretch>
            <a:fillRect/>
          </a:stretch>
        </p:blipFill>
        <p:spPr>
          <a:xfrm>
            <a:off x="4876800" y="1651711"/>
            <a:ext cx="1080469" cy="481889"/>
          </a:xfrm>
          <a:prstGeom prst="rect">
            <a:avLst/>
          </a:prstGeom>
        </p:spPr>
      </p:pic>
      <p:sp>
        <p:nvSpPr>
          <p:cNvPr id="3" name="Date Placeholder 2">
            <a:extLst>
              <a:ext uri="{FF2B5EF4-FFF2-40B4-BE49-F238E27FC236}">
                <a16:creationId xmlns:a16="http://schemas.microsoft.com/office/drawing/2014/main" id="{271BC493-299E-E34A-BAD0-19C3779F3232}"/>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689FE34-E75A-434D-85D7-B15DF972E119}"/>
              </a:ext>
            </a:extLst>
          </p:cNvPr>
          <p:cNvSpPr>
            <a:spLocks noGrp="1"/>
          </p:cNvSpPr>
          <p:nvPr>
            <p:ph type="sldNum" sz="quarter" idx="12"/>
          </p:nvPr>
        </p:nvSpPr>
        <p:spPr/>
        <p:txBody>
          <a:bodyPr/>
          <a:lstStyle/>
          <a:p>
            <a:fld id="{BAFC06C6-5388-EF48-9B75-F2C2BBFC0E68}" type="slidenum">
              <a:rPr lang="en-US" smtClean="0"/>
              <a:t>8</a:t>
            </a:fld>
            <a:endParaRPr lang="en-US" dirty="0"/>
          </a:p>
        </p:txBody>
      </p:sp>
    </p:spTree>
    <p:extLst>
      <p:ext uri="{BB962C8B-B14F-4D97-AF65-F5344CB8AC3E}">
        <p14:creationId xmlns:p14="http://schemas.microsoft.com/office/powerpoint/2010/main" val="1918986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16" name="Picture 15">
            <a:extLst>
              <a:ext uri="{FF2B5EF4-FFF2-40B4-BE49-F238E27FC236}">
                <a16:creationId xmlns:a16="http://schemas.microsoft.com/office/drawing/2014/main" id="{0EEC8093-05C5-E045-B1D8-DACAD118E442}"/>
              </a:ext>
            </a:extLst>
          </p:cNvPr>
          <p:cNvPicPr>
            <a:picLocks noChangeAspect="1"/>
          </p:cNvPicPr>
          <p:nvPr/>
        </p:nvPicPr>
        <p:blipFill>
          <a:blip r:embed="rId6"/>
          <a:stretch>
            <a:fillRect/>
          </a:stretch>
        </p:blipFill>
        <p:spPr>
          <a:xfrm>
            <a:off x="4901964" y="1146347"/>
            <a:ext cx="1423674" cy="1612419"/>
          </a:xfrm>
          <a:prstGeom prst="rect">
            <a:avLst/>
          </a:prstGeom>
        </p:spPr>
      </p:pic>
      <p:pic>
        <p:nvPicPr>
          <p:cNvPr id="17" name="Picture 16">
            <a:extLst>
              <a:ext uri="{FF2B5EF4-FFF2-40B4-BE49-F238E27FC236}">
                <a16:creationId xmlns:a16="http://schemas.microsoft.com/office/drawing/2014/main" id="{FAF7E41C-D71E-F248-B5D6-CF09E8E1F004}"/>
              </a:ext>
            </a:extLst>
          </p:cNvPr>
          <p:cNvPicPr>
            <a:picLocks noChangeAspect="1"/>
          </p:cNvPicPr>
          <p:nvPr/>
        </p:nvPicPr>
        <p:blipFill>
          <a:blip r:embed="rId6"/>
          <a:stretch>
            <a:fillRect/>
          </a:stretch>
        </p:blipFill>
        <p:spPr>
          <a:xfrm>
            <a:off x="739877" y="2581430"/>
            <a:ext cx="1423674" cy="1612419"/>
          </a:xfrm>
          <a:prstGeom prst="rect">
            <a:avLst/>
          </a:prstGeom>
        </p:spPr>
      </p:pic>
      <p:pic>
        <p:nvPicPr>
          <p:cNvPr id="18" name="Picture 17">
            <a:extLst>
              <a:ext uri="{FF2B5EF4-FFF2-40B4-BE49-F238E27FC236}">
                <a16:creationId xmlns:a16="http://schemas.microsoft.com/office/drawing/2014/main" id="{E8F86D3A-DD25-964E-80BA-9F0814D1F4DD}"/>
              </a:ext>
            </a:extLst>
          </p:cNvPr>
          <p:cNvPicPr>
            <a:picLocks noChangeAspect="1"/>
          </p:cNvPicPr>
          <p:nvPr/>
        </p:nvPicPr>
        <p:blipFill>
          <a:blip r:embed="rId6"/>
          <a:stretch>
            <a:fillRect/>
          </a:stretch>
        </p:blipFill>
        <p:spPr>
          <a:xfrm>
            <a:off x="7587421" y="2730981"/>
            <a:ext cx="1423674" cy="1612419"/>
          </a:xfrm>
          <a:prstGeom prst="rect">
            <a:avLst/>
          </a:prstGeom>
        </p:spPr>
      </p:pic>
      <p:pic>
        <p:nvPicPr>
          <p:cNvPr id="6" name="Picture 5">
            <a:extLst>
              <a:ext uri="{FF2B5EF4-FFF2-40B4-BE49-F238E27FC236}">
                <a16:creationId xmlns:a16="http://schemas.microsoft.com/office/drawing/2014/main" id="{0C14B980-EEF5-D947-B64E-63946644998B}"/>
              </a:ext>
            </a:extLst>
          </p:cNvPr>
          <p:cNvPicPr>
            <a:picLocks noChangeAspect="1"/>
          </p:cNvPicPr>
          <p:nvPr/>
        </p:nvPicPr>
        <p:blipFill>
          <a:blip r:embed="rId7"/>
          <a:stretch>
            <a:fillRect/>
          </a:stretch>
        </p:blipFill>
        <p:spPr>
          <a:xfrm>
            <a:off x="5009953" y="4650894"/>
            <a:ext cx="1047940" cy="1411414"/>
          </a:xfrm>
          <a:prstGeom prst="rect">
            <a:avLst/>
          </a:prstGeom>
        </p:spPr>
      </p:pic>
      <p:sp>
        <p:nvSpPr>
          <p:cNvPr id="3" name="Date Placeholder 2">
            <a:extLst>
              <a:ext uri="{FF2B5EF4-FFF2-40B4-BE49-F238E27FC236}">
                <a16:creationId xmlns:a16="http://schemas.microsoft.com/office/drawing/2014/main" id="{69D0657B-431B-8E43-952C-CC28D9496C2B}"/>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A50858C0-62AF-4E4E-8963-2162D986CE4B}"/>
              </a:ext>
            </a:extLst>
          </p:cNvPr>
          <p:cNvSpPr>
            <a:spLocks noGrp="1"/>
          </p:cNvSpPr>
          <p:nvPr>
            <p:ph type="sldNum" sz="quarter" idx="12"/>
          </p:nvPr>
        </p:nvSpPr>
        <p:spPr/>
        <p:txBody>
          <a:bodyPr/>
          <a:lstStyle/>
          <a:p>
            <a:fld id="{BAFC06C6-5388-EF48-9B75-F2C2BBFC0E68}" type="slidenum">
              <a:rPr lang="en-US" smtClean="0"/>
              <a:t>80</a:t>
            </a:fld>
            <a:endParaRPr lang="en-US" dirty="0"/>
          </a:p>
        </p:txBody>
      </p:sp>
    </p:spTree>
    <p:extLst>
      <p:ext uri="{BB962C8B-B14F-4D97-AF65-F5344CB8AC3E}">
        <p14:creationId xmlns:p14="http://schemas.microsoft.com/office/powerpoint/2010/main" val="3036901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endParaRPr lang="en-US" dirty="0"/>
          </a:p>
          <a:p>
            <a:r>
              <a:rPr lang="en-US" dirty="0"/>
              <a:t>Botnets are amongst the most advanced tools for carrying out cybercrime (e.g., </a:t>
            </a:r>
            <a:r>
              <a:rPr lang="en-US" dirty="0" err="1"/>
              <a:t>DDoS</a:t>
            </a:r>
            <a:r>
              <a:rPr lang="en-US" dirty="0"/>
              <a:t>, data theft, spam)</a:t>
            </a:r>
          </a:p>
          <a:p>
            <a:endParaRPr lang="en-US" dirty="0"/>
          </a:p>
          <a:p>
            <a:r>
              <a:rPr lang="en-US" dirty="0"/>
              <a:t>To evade detection, botnets employ highly sophisticated techniques, such as P2P architectures, fast flux, DGA, encryption, etc.</a:t>
            </a:r>
          </a:p>
          <a:p>
            <a:endParaRPr lang="en-US" dirty="0"/>
          </a:p>
          <a:p>
            <a:r>
              <a:rPr lang="en-US" dirty="0"/>
              <a:t>Detecting and deterring botnets is a very challenging task and an active topic of security research</a:t>
            </a:r>
          </a:p>
          <a:p>
            <a:endParaRPr lang="en-US" dirty="0"/>
          </a:p>
        </p:txBody>
      </p:sp>
      <p:sp>
        <p:nvSpPr>
          <p:cNvPr id="3" name="Date Placeholder 2">
            <a:extLst>
              <a:ext uri="{FF2B5EF4-FFF2-40B4-BE49-F238E27FC236}">
                <a16:creationId xmlns:a16="http://schemas.microsoft.com/office/drawing/2014/main" id="{99B319B2-876C-DC49-81FE-9FF796491C7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278B65C6-7189-5E41-B6AD-8E042562C6C5}"/>
              </a:ext>
            </a:extLst>
          </p:cNvPr>
          <p:cNvSpPr>
            <a:spLocks noGrp="1"/>
          </p:cNvSpPr>
          <p:nvPr>
            <p:ph type="sldNum" sz="quarter" idx="12"/>
          </p:nvPr>
        </p:nvSpPr>
        <p:spPr/>
        <p:txBody>
          <a:bodyPr/>
          <a:lstStyle/>
          <a:p>
            <a:fld id="{BAFC06C6-5388-EF48-9B75-F2C2BBFC0E68}" type="slidenum">
              <a:rPr lang="en-US" smtClean="0"/>
              <a:t>81</a:t>
            </a:fld>
            <a:endParaRPr lang="en-US" dirty="0"/>
          </a:p>
        </p:txBody>
      </p:sp>
    </p:spTree>
    <p:extLst>
      <p:ext uri="{BB962C8B-B14F-4D97-AF65-F5344CB8AC3E}">
        <p14:creationId xmlns:p14="http://schemas.microsoft.com/office/powerpoint/2010/main" val="3756567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7"/>
            <a:endParaRPr lang="en-US" sz="1200" dirty="0"/>
          </a:p>
          <a:p>
            <a:r>
              <a:rPr lang="en-US" sz="2400" dirty="0"/>
              <a:t>Anonymity systems enable general users to preserve their privacy online, but can be used for criminal purposes</a:t>
            </a:r>
          </a:p>
          <a:p>
            <a:endParaRPr lang="en-US" sz="2400" dirty="0"/>
          </a:p>
          <a:p>
            <a:r>
              <a:rPr lang="en-US" sz="2400" dirty="0"/>
              <a:t>Overtime, anonymity systems have evolved so much that that it is hard for forensic investigators to thwart them, notably Tor</a:t>
            </a:r>
          </a:p>
          <a:p>
            <a:endParaRPr lang="en-US" sz="2400" dirty="0"/>
          </a:p>
          <a:p>
            <a:r>
              <a:rPr lang="en-US" sz="2400" dirty="0"/>
              <a:t>Despite the advanced techniques employed by these systems, however, there are weaknesses that allow for user de-</a:t>
            </a:r>
            <a:r>
              <a:rPr lang="en-US" sz="2400" dirty="0" err="1"/>
              <a:t>anonymization</a:t>
            </a:r>
            <a:r>
              <a:rPr lang="en-US" sz="2400" dirty="0"/>
              <a:t> techniques to be successfully employed</a:t>
            </a:r>
          </a:p>
        </p:txBody>
      </p:sp>
      <p:sp>
        <p:nvSpPr>
          <p:cNvPr id="3" name="Date Placeholder 2">
            <a:extLst>
              <a:ext uri="{FF2B5EF4-FFF2-40B4-BE49-F238E27FC236}">
                <a16:creationId xmlns:a16="http://schemas.microsoft.com/office/drawing/2014/main" id="{1702DB59-6DCB-5D4A-9D64-0721965198A4}"/>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82E5D35F-0D63-C248-8BA3-DF5B440DF2EE}"/>
              </a:ext>
            </a:extLst>
          </p:cNvPr>
          <p:cNvSpPr>
            <a:spLocks noGrp="1"/>
          </p:cNvSpPr>
          <p:nvPr>
            <p:ph type="sldNum" sz="quarter" idx="12"/>
          </p:nvPr>
        </p:nvSpPr>
        <p:spPr/>
        <p:txBody>
          <a:bodyPr/>
          <a:lstStyle/>
          <a:p>
            <a:fld id="{BAFC06C6-5388-EF48-9B75-F2C2BBFC0E68}" type="slidenum">
              <a:rPr lang="en-US" smtClean="0"/>
              <a:t>82</a:t>
            </a:fld>
            <a:endParaRPr lang="en-US" dirty="0"/>
          </a:p>
        </p:txBody>
      </p:sp>
    </p:spTree>
    <p:extLst>
      <p:ext uri="{BB962C8B-B14F-4D97-AF65-F5344CB8AC3E}">
        <p14:creationId xmlns:p14="http://schemas.microsoft.com/office/powerpoint/2010/main" val="8183452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pPr lvl="4"/>
            <a:endParaRPr lang="en-US" dirty="0"/>
          </a:p>
          <a:p>
            <a:r>
              <a:rPr lang="en-US" dirty="0"/>
              <a:t>O </a:t>
            </a:r>
            <a:r>
              <a:rPr lang="en-US" dirty="0" err="1"/>
              <a:t>cibercrime</a:t>
            </a:r>
            <a:r>
              <a:rPr lang="en-US" dirty="0"/>
              <a:t> </a:t>
            </a:r>
            <a:r>
              <a:rPr lang="en-US" dirty="0" err="1"/>
              <a:t>tem</a:t>
            </a:r>
            <a:r>
              <a:rPr lang="en-US" dirty="0"/>
              <a:t> </a:t>
            </a:r>
            <a:r>
              <a:rPr lang="en-US" dirty="0" err="1"/>
              <a:t>evoluído</a:t>
            </a:r>
            <a:r>
              <a:rPr lang="en-US" dirty="0"/>
              <a:t> </a:t>
            </a:r>
            <a:r>
              <a:rPr lang="en-US" dirty="0" err="1"/>
              <a:t>dramaticamente</a:t>
            </a:r>
            <a:r>
              <a:rPr lang="en-US" dirty="0"/>
              <a:t> </a:t>
            </a:r>
            <a:r>
              <a:rPr lang="en-US" dirty="0" err="1"/>
              <a:t>nos</a:t>
            </a:r>
            <a:r>
              <a:rPr lang="en-US" dirty="0"/>
              <a:t> </a:t>
            </a:r>
            <a:r>
              <a:rPr lang="en-US" dirty="0" err="1"/>
              <a:t>últimos</a:t>
            </a:r>
            <a:r>
              <a:rPr lang="en-US" dirty="0"/>
              <a:t> </a:t>
            </a:r>
            <a:r>
              <a:rPr lang="en-US" dirty="0" err="1"/>
              <a:t>anos</a:t>
            </a:r>
            <a:r>
              <a:rPr lang="en-US" dirty="0"/>
              <a:t> </a:t>
            </a:r>
            <a:r>
              <a:rPr lang="en-US" dirty="0" err="1"/>
              <a:t>multiplicando</a:t>
            </a:r>
            <a:r>
              <a:rPr lang="en-US" dirty="0"/>
              <a:t>-se </a:t>
            </a:r>
            <a:r>
              <a:rPr lang="en-US" dirty="0" err="1"/>
              <a:t>em</a:t>
            </a:r>
            <a:r>
              <a:rPr lang="en-US" dirty="0"/>
              <a:t> </a:t>
            </a:r>
            <a:r>
              <a:rPr lang="en-US" dirty="0" err="1"/>
              <a:t>número</a:t>
            </a:r>
            <a:r>
              <a:rPr lang="en-US" dirty="0"/>
              <a:t> e </a:t>
            </a:r>
            <a:r>
              <a:rPr lang="en-US" dirty="0" err="1"/>
              <a:t>em</a:t>
            </a:r>
            <a:r>
              <a:rPr lang="en-US" dirty="0"/>
              <a:t> </a:t>
            </a:r>
            <a:r>
              <a:rPr lang="en-US" dirty="0" err="1"/>
              <a:t>variedade</a:t>
            </a:r>
            <a:r>
              <a:rPr lang="en-US" dirty="0"/>
              <a:t> de </a:t>
            </a:r>
            <a:r>
              <a:rPr lang="en-US" dirty="0" err="1"/>
              <a:t>actividades</a:t>
            </a:r>
            <a:r>
              <a:rPr lang="en-US" dirty="0"/>
              <a:t> </a:t>
            </a:r>
            <a:r>
              <a:rPr lang="en-US" dirty="0" err="1"/>
              <a:t>maliciosas</a:t>
            </a:r>
            <a:endParaRPr lang="en-US" dirty="0"/>
          </a:p>
          <a:p>
            <a:endParaRPr lang="en-US" dirty="0"/>
          </a:p>
          <a:p>
            <a:r>
              <a:rPr lang="en-US" dirty="0"/>
              <a:t>Levar a </a:t>
            </a:r>
            <a:r>
              <a:rPr lang="en-US" dirty="0" err="1"/>
              <a:t>cabo</a:t>
            </a:r>
            <a:r>
              <a:rPr lang="en-US" dirty="0"/>
              <a:t> </a:t>
            </a:r>
            <a:r>
              <a:rPr lang="en-US" dirty="0" err="1"/>
              <a:t>essas</a:t>
            </a:r>
            <a:r>
              <a:rPr lang="en-US" dirty="0"/>
              <a:t> </a:t>
            </a:r>
            <a:r>
              <a:rPr lang="en-US" dirty="0" err="1"/>
              <a:t>actividades</a:t>
            </a:r>
            <a:r>
              <a:rPr lang="en-US" dirty="0"/>
              <a:t> </a:t>
            </a:r>
            <a:r>
              <a:rPr lang="en-US" dirty="0" err="1"/>
              <a:t>é</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fácil</a:t>
            </a:r>
            <a:r>
              <a:rPr lang="en-US" dirty="0"/>
              <a:t> de </a:t>
            </a:r>
            <a:r>
              <a:rPr lang="en-US" dirty="0" err="1"/>
              <a:t>realizar</a:t>
            </a:r>
            <a:r>
              <a:rPr lang="en-US" dirty="0"/>
              <a:t> </a:t>
            </a:r>
            <a:r>
              <a:rPr lang="en-US" dirty="0" err="1"/>
              <a:t>impunemente</a:t>
            </a:r>
            <a:r>
              <a:rPr lang="en-US" dirty="0"/>
              <a:t> e </a:t>
            </a:r>
            <a:r>
              <a:rPr lang="en-US" dirty="0" err="1"/>
              <a:t>em</a:t>
            </a:r>
            <a:r>
              <a:rPr lang="en-US" dirty="0"/>
              <a:t> </a:t>
            </a:r>
            <a:r>
              <a:rPr lang="en-US" dirty="0" err="1"/>
              <a:t>larga</a:t>
            </a:r>
            <a:r>
              <a:rPr lang="en-US" dirty="0"/>
              <a:t> </a:t>
            </a:r>
            <a:r>
              <a:rPr lang="en-US" dirty="0" err="1"/>
              <a:t>escala</a:t>
            </a:r>
            <a:r>
              <a:rPr lang="en-US" dirty="0"/>
              <a:t> </a:t>
            </a:r>
            <a:r>
              <a:rPr lang="en-US" dirty="0" err="1"/>
              <a:t>devido</a:t>
            </a:r>
            <a:r>
              <a:rPr lang="en-US" dirty="0"/>
              <a:t> </a:t>
            </a:r>
            <a:r>
              <a:rPr lang="en-US" dirty="0" err="1"/>
              <a:t>à</a:t>
            </a:r>
            <a:r>
              <a:rPr lang="en-US" dirty="0"/>
              <a:t> </a:t>
            </a:r>
            <a:r>
              <a:rPr lang="en-US" dirty="0" err="1"/>
              <a:t>existência</a:t>
            </a:r>
            <a:r>
              <a:rPr lang="en-US" dirty="0"/>
              <a:t> de </a:t>
            </a:r>
            <a:r>
              <a:rPr lang="en-US" dirty="0" err="1"/>
              <a:t>instrumentos</a:t>
            </a:r>
            <a:r>
              <a:rPr lang="en-US" dirty="0"/>
              <a:t> </a:t>
            </a:r>
            <a:r>
              <a:rPr lang="en-US" dirty="0" err="1"/>
              <a:t>muito</a:t>
            </a:r>
            <a:r>
              <a:rPr lang="en-US" dirty="0"/>
              <a:t> </a:t>
            </a:r>
            <a:r>
              <a:rPr lang="en-US" dirty="0" err="1"/>
              <a:t>avançados</a:t>
            </a:r>
            <a:endParaRPr lang="en-US" dirty="0"/>
          </a:p>
          <a:p>
            <a:endParaRPr lang="en-US" dirty="0"/>
          </a:p>
          <a:p>
            <a:r>
              <a:rPr lang="en-US" dirty="0" err="1"/>
              <a:t>Desses</a:t>
            </a:r>
            <a:r>
              <a:rPr lang="en-US" dirty="0"/>
              <a:t> </a:t>
            </a:r>
            <a:r>
              <a:rPr lang="en-US" dirty="0" err="1"/>
              <a:t>instrumentos</a:t>
            </a:r>
            <a:r>
              <a:rPr lang="en-US" dirty="0"/>
              <a:t> e </a:t>
            </a:r>
            <a:r>
              <a:rPr lang="en-US" dirty="0" err="1"/>
              <a:t>recursos</a:t>
            </a:r>
            <a:r>
              <a:rPr lang="en-US" dirty="0"/>
              <a:t> </a:t>
            </a:r>
            <a:r>
              <a:rPr lang="en-US" dirty="0" err="1"/>
              <a:t>destacamos</a:t>
            </a:r>
            <a:r>
              <a:rPr lang="en-US" dirty="0"/>
              <a:t> </a:t>
            </a:r>
            <a:r>
              <a:rPr lang="en-US" dirty="0" err="1"/>
              <a:t>quatro</a:t>
            </a:r>
            <a:r>
              <a:rPr lang="en-US" dirty="0"/>
              <a:t>: a deep web, </a:t>
            </a:r>
            <a:r>
              <a:rPr lang="en-US" dirty="0" err="1"/>
              <a:t>sistemas</a:t>
            </a:r>
            <a:r>
              <a:rPr lang="en-US" dirty="0"/>
              <a:t> de </a:t>
            </a:r>
            <a:r>
              <a:rPr lang="en-US" dirty="0" err="1"/>
              <a:t>anonimato</a:t>
            </a:r>
            <a:r>
              <a:rPr lang="en-US" dirty="0"/>
              <a:t>, botnets, e </a:t>
            </a:r>
            <a:r>
              <a:rPr lang="en-US" dirty="0" err="1"/>
              <a:t>criptomoeda</a:t>
            </a:r>
            <a:endParaRPr lang="en-US" dirty="0"/>
          </a:p>
        </p:txBody>
      </p:sp>
      <p:sp>
        <p:nvSpPr>
          <p:cNvPr id="3" name="Date Placeholder 2">
            <a:extLst>
              <a:ext uri="{FF2B5EF4-FFF2-40B4-BE49-F238E27FC236}">
                <a16:creationId xmlns:a16="http://schemas.microsoft.com/office/drawing/2014/main" id="{081851A1-6214-8B4E-B6FC-68ED578D57BA}"/>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03B2E615-97F2-0A43-AAB8-7705EF20E764}"/>
              </a:ext>
            </a:extLst>
          </p:cNvPr>
          <p:cNvSpPr>
            <a:spLocks noGrp="1"/>
          </p:cNvSpPr>
          <p:nvPr>
            <p:ph type="sldNum" sz="quarter" idx="12"/>
          </p:nvPr>
        </p:nvSpPr>
        <p:spPr/>
        <p:txBody>
          <a:bodyPr/>
          <a:lstStyle/>
          <a:p>
            <a:fld id="{BAFC06C6-5388-EF48-9B75-F2C2BBFC0E68}" type="slidenum">
              <a:rPr lang="en-US" smtClean="0"/>
              <a:t>83</a:t>
            </a:fld>
            <a:endParaRPr lang="en-US" dirty="0"/>
          </a:p>
        </p:txBody>
      </p:sp>
    </p:spTree>
    <p:extLst>
      <p:ext uri="{BB962C8B-B14F-4D97-AF65-F5344CB8AC3E}">
        <p14:creationId xmlns:p14="http://schemas.microsoft.com/office/powerpoint/2010/main" val="29508589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D6FDC8B-89A2-DB4C-8C9C-147178CC10E6}"/>
              </a:ext>
            </a:extLst>
          </p:cNvPr>
          <p:cNvSpPr>
            <a:spLocks noGrp="1"/>
          </p:cNvSpPr>
          <p:nvPr>
            <p:ph type="title"/>
          </p:nvPr>
        </p:nvSpPr>
        <p:spPr/>
        <p:txBody>
          <a:bodyPr/>
          <a:lstStyle/>
          <a:p>
            <a:r>
              <a:rPr lang="en-US" dirty="0"/>
              <a:t>BACKUP</a:t>
            </a:r>
          </a:p>
        </p:txBody>
      </p:sp>
      <p:sp>
        <p:nvSpPr>
          <p:cNvPr id="3" name="Date Placeholder 2">
            <a:extLst>
              <a:ext uri="{FF2B5EF4-FFF2-40B4-BE49-F238E27FC236}">
                <a16:creationId xmlns:a16="http://schemas.microsoft.com/office/drawing/2014/main" id="{E2641A33-92D6-3F47-9B93-5AAE80309BB9}"/>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48E6806-80E3-4640-A9C9-0935C20AA962}"/>
              </a:ext>
            </a:extLst>
          </p:cNvPr>
          <p:cNvSpPr>
            <a:spLocks noGrp="1"/>
          </p:cNvSpPr>
          <p:nvPr>
            <p:ph type="ftr" sz="quarter" idx="11"/>
          </p:nvPr>
        </p:nvSpPr>
        <p:spPr/>
        <p:txBody>
          <a:bodyPr/>
          <a:lstStyle/>
          <a:p>
            <a:r>
              <a:rPr lang="en-US"/>
              <a:t>Cibercrime - Nuno Santos</a:t>
            </a:r>
            <a:endParaRPr lang="en-US" dirty="0"/>
          </a:p>
        </p:txBody>
      </p:sp>
      <p:sp>
        <p:nvSpPr>
          <p:cNvPr id="5" name="Slide Number Placeholder 4">
            <a:extLst>
              <a:ext uri="{FF2B5EF4-FFF2-40B4-BE49-F238E27FC236}">
                <a16:creationId xmlns:a16="http://schemas.microsoft.com/office/drawing/2014/main" id="{7CDC6AB6-5C34-8A45-AF71-EB681E3B3DDA}"/>
              </a:ext>
            </a:extLst>
          </p:cNvPr>
          <p:cNvSpPr>
            <a:spLocks noGrp="1"/>
          </p:cNvSpPr>
          <p:nvPr>
            <p:ph type="sldNum" sz="quarter" idx="12"/>
          </p:nvPr>
        </p:nvSpPr>
        <p:spPr/>
        <p:txBody>
          <a:bodyPr/>
          <a:lstStyle/>
          <a:p>
            <a:fld id="{BAFC06C6-5388-EF48-9B75-F2C2BBFC0E68}" type="slidenum">
              <a:rPr lang="en-US" smtClean="0"/>
              <a:t>84</a:t>
            </a:fld>
            <a:endParaRPr lang="en-US" dirty="0"/>
          </a:p>
        </p:txBody>
      </p:sp>
    </p:spTree>
    <p:extLst>
      <p:ext uri="{BB962C8B-B14F-4D97-AF65-F5344CB8AC3E}">
        <p14:creationId xmlns:p14="http://schemas.microsoft.com/office/powerpoint/2010/main" val="958104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0356BE41-D803-7449-B405-1C097B2815FB}"/>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94B3E246-01A4-8441-9579-E7A2BCFCAC4E}"/>
              </a:ext>
            </a:extLst>
          </p:cNvPr>
          <p:cNvSpPr>
            <a:spLocks noGrp="1"/>
          </p:cNvSpPr>
          <p:nvPr>
            <p:ph type="sldNum" sz="quarter" idx="12"/>
          </p:nvPr>
        </p:nvSpPr>
        <p:spPr/>
        <p:txBody>
          <a:bodyPr/>
          <a:lstStyle/>
          <a:p>
            <a:fld id="{BAFC06C6-5388-EF48-9B75-F2C2BBFC0E68}" type="slidenum">
              <a:rPr lang="en-US" smtClean="0"/>
              <a:t>85</a:t>
            </a:fld>
            <a:endParaRPr lang="en-US" dirty="0"/>
          </a:p>
        </p:txBody>
      </p:sp>
    </p:spTree>
    <p:extLst>
      <p:ext uri="{BB962C8B-B14F-4D97-AF65-F5344CB8AC3E}">
        <p14:creationId xmlns:p14="http://schemas.microsoft.com/office/powerpoint/2010/main" val="1483145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flipH="1">
            <a:off x="2584908" y="1181307"/>
            <a:ext cx="2075363" cy="966610"/>
            <a:chOff x="1219205" y="4876798"/>
            <a:chExt cx="5211914" cy="1384996"/>
          </a:xfrm>
        </p:grpSpPr>
        <p:sp>
          <p:nvSpPr>
            <p:cNvPr id="41" name="Rectangular Callout 40"/>
            <p:cNvSpPr/>
            <p:nvPr/>
          </p:nvSpPr>
          <p:spPr>
            <a:xfrm>
              <a:off x="1249519" y="4876799"/>
              <a:ext cx="5181600" cy="1384995"/>
            </a:xfrm>
            <a:prstGeom prst="wedgeRectCallout">
              <a:avLst>
                <a:gd name="adj1" fmla="val -33264"/>
                <a:gd name="adj2" fmla="val 69972"/>
              </a:avLst>
            </a:prstGeom>
            <a:solidFill>
              <a:schemeClr val="accent3"/>
            </a:solidFill>
            <a:ln w="38100" cap="flat" cmpd="sng" algn="ctr">
              <a:solidFill>
                <a:schemeClr val="accent3">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2" name="TextBox 41"/>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Introduction Points</a:t>
              </a:r>
              <a:endParaRPr kumimoji="0" lang="en-US" sz="2800" b="0" u="none" strike="noStrike" kern="0" cap="none" spc="0" normalizeH="0" baseline="0" noProof="0" dirty="0">
                <a:ln>
                  <a:noFill/>
                </a:ln>
                <a:solidFill>
                  <a:sysClr val="window" lastClr="FFFFFF"/>
                </a:solidFill>
                <a:effectLst/>
                <a:uLnTx/>
                <a:uFillTx/>
              </a:endParaRPr>
            </a:p>
          </p:txBody>
        </p:sp>
      </p:gr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B14B5DF0-B87B-9047-8ABA-84FC2D57B2AA}"/>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2D2BF0CE-3CB5-2147-8108-68EFB4CC33DB}"/>
              </a:ext>
            </a:extLst>
          </p:cNvPr>
          <p:cNvSpPr>
            <a:spLocks noGrp="1"/>
          </p:cNvSpPr>
          <p:nvPr>
            <p:ph type="sldNum" sz="quarter" idx="12"/>
          </p:nvPr>
        </p:nvSpPr>
        <p:spPr/>
        <p:txBody>
          <a:bodyPr/>
          <a:lstStyle/>
          <a:p>
            <a:fld id="{BAFC06C6-5388-EF48-9B75-F2C2BBFC0E68}" type="slidenum">
              <a:rPr lang="en-US" smtClean="0"/>
              <a:t>86</a:t>
            </a:fld>
            <a:endParaRPr lang="en-US" dirty="0"/>
          </a:p>
        </p:txBody>
      </p:sp>
    </p:spTree>
    <p:extLst>
      <p:ext uri="{BB962C8B-B14F-4D97-AF65-F5344CB8AC3E}">
        <p14:creationId xmlns:p14="http://schemas.microsoft.com/office/powerpoint/2010/main" val="10096113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11CC2314-F6AA-4643-AFDC-F70EA81832C0}"/>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EECB1D57-1D22-374F-B286-4C0114DFB401}"/>
              </a:ext>
            </a:extLst>
          </p:cNvPr>
          <p:cNvSpPr>
            <a:spLocks noGrp="1"/>
          </p:cNvSpPr>
          <p:nvPr>
            <p:ph type="sldNum" sz="quarter" idx="12"/>
          </p:nvPr>
        </p:nvSpPr>
        <p:spPr/>
        <p:txBody>
          <a:bodyPr/>
          <a:lstStyle/>
          <a:p>
            <a:fld id="{BAFC06C6-5388-EF48-9B75-F2C2BBFC0E68}" type="slidenum">
              <a:rPr lang="en-US" smtClean="0"/>
              <a:t>87</a:t>
            </a:fld>
            <a:endParaRPr lang="en-US" dirty="0"/>
          </a:p>
        </p:txBody>
      </p:sp>
      <p:sp>
        <p:nvSpPr>
          <p:cNvPr id="8" name="TextBox 7">
            <a:extLst>
              <a:ext uri="{FF2B5EF4-FFF2-40B4-BE49-F238E27FC236}">
                <a16:creationId xmlns:a16="http://schemas.microsoft.com/office/drawing/2014/main" id="{129C22AB-C24C-C74E-A425-9264C61BC43D}"/>
              </a:ext>
            </a:extLst>
          </p:cNvPr>
          <p:cNvSpPr txBox="1"/>
          <p:nvPr/>
        </p:nvSpPr>
        <p:spPr>
          <a:xfrm>
            <a:off x="4176008" y="1295400"/>
            <a:ext cx="1265090" cy="369332"/>
          </a:xfrm>
          <a:prstGeom prst="rect">
            <a:avLst/>
          </a:prstGeom>
          <a:noFill/>
        </p:spPr>
        <p:txBody>
          <a:bodyPr wrap="none" rtlCol="0">
            <a:spAutoFit/>
          </a:bodyPr>
          <a:lstStyle/>
          <a:p>
            <a:r>
              <a:rPr lang="en-US" dirty="0"/>
              <a:t>Onion URL</a:t>
            </a:r>
          </a:p>
        </p:txBody>
      </p:sp>
    </p:spTree>
    <p:extLst>
      <p:ext uri="{BB962C8B-B14F-4D97-AF65-F5344CB8AC3E}">
        <p14:creationId xmlns:p14="http://schemas.microsoft.com/office/powerpoint/2010/main" val="39758955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2004D5E0-3A6F-8B42-AED7-7857EEED8383}"/>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8830C97A-64BF-AD41-988B-A1DCC1A4CB08}"/>
              </a:ext>
            </a:extLst>
          </p:cNvPr>
          <p:cNvSpPr>
            <a:spLocks noGrp="1"/>
          </p:cNvSpPr>
          <p:nvPr>
            <p:ph type="sldNum" sz="quarter" idx="12"/>
          </p:nvPr>
        </p:nvSpPr>
        <p:spPr/>
        <p:txBody>
          <a:bodyPr/>
          <a:lstStyle/>
          <a:p>
            <a:fld id="{BAFC06C6-5388-EF48-9B75-F2C2BBFC0E68}" type="slidenum">
              <a:rPr lang="en-US" smtClean="0"/>
              <a:t>88</a:t>
            </a:fld>
            <a:endParaRPr lang="en-US" dirty="0"/>
          </a:p>
        </p:txBody>
      </p:sp>
    </p:spTree>
    <p:extLst>
      <p:ext uri="{BB962C8B-B14F-4D97-AF65-F5344CB8AC3E}">
        <p14:creationId xmlns:p14="http://schemas.microsoft.com/office/powerpoint/2010/main" val="77539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3" descr="D:\Classes\5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099" y="1860490"/>
            <a:ext cx="609101" cy="6091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17" name="Freeform 16"/>
          <p:cNvSpPr/>
          <p:nvPr/>
        </p:nvSpPr>
        <p:spPr>
          <a:xfrm>
            <a:off x="861448" y="2209487"/>
            <a:ext cx="3365862" cy="579004"/>
          </a:xfrm>
          <a:custGeom>
            <a:avLst/>
            <a:gdLst>
              <a:gd name="connsiteX0" fmla="*/ 0 w 3365862"/>
              <a:gd name="connsiteY0" fmla="*/ 579004 h 579004"/>
              <a:gd name="connsiteX1" fmla="*/ 941375 w 3365862"/>
              <a:gd name="connsiteY1" fmla="*/ 37291 h 579004"/>
              <a:gd name="connsiteX2" fmla="*/ 3365862 w 3365862"/>
              <a:gd name="connsiteY2" fmla="*/ 46171 h 579004"/>
            </a:gdLst>
            <a:ahLst/>
            <a:cxnLst>
              <a:cxn ang="0">
                <a:pos x="connsiteX0" y="connsiteY0"/>
              </a:cxn>
              <a:cxn ang="0">
                <a:pos x="connsiteX1" y="connsiteY1"/>
              </a:cxn>
              <a:cxn ang="0">
                <a:pos x="connsiteX2" y="connsiteY2"/>
              </a:cxn>
            </a:cxnLst>
            <a:rect l="l" t="t" r="r" b="b"/>
            <a:pathLst>
              <a:path w="3365862" h="579004">
                <a:moveTo>
                  <a:pt x="0" y="579004"/>
                </a:moveTo>
                <a:cubicBezTo>
                  <a:pt x="190199" y="352550"/>
                  <a:pt x="380398" y="126096"/>
                  <a:pt x="941375" y="37291"/>
                </a:cubicBezTo>
                <a:cubicBezTo>
                  <a:pt x="1502352" y="-51514"/>
                  <a:pt x="3365862" y="46171"/>
                  <a:pt x="3365862" y="46171"/>
                </a:cubicBezTo>
              </a:path>
            </a:pathLst>
          </a:custGeom>
          <a:ln w="3175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186447" y="2136724"/>
            <a:ext cx="2761961" cy="500798"/>
          </a:xfrm>
          <a:custGeom>
            <a:avLst/>
            <a:gdLst>
              <a:gd name="connsiteX0" fmla="*/ 0 w 2761961"/>
              <a:gd name="connsiteY0" fmla="*/ 56770 h 500798"/>
              <a:gd name="connsiteX1" fmla="*/ 1376540 w 2761961"/>
              <a:gd name="connsiteY1" fmla="*/ 39009 h 500798"/>
              <a:gd name="connsiteX2" fmla="*/ 2761961 w 2761961"/>
              <a:gd name="connsiteY2" fmla="*/ 500798 h 500798"/>
            </a:gdLst>
            <a:ahLst/>
            <a:cxnLst>
              <a:cxn ang="0">
                <a:pos x="connsiteX0" y="connsiteY0"/>
              </a:cxn>
              <a:cxn ang="0">
                <a:pos x="connsiteX1" y="connsiteY1"/>
              </a:cxn>
              <a:cxn ang="0">
                <a:pos x="connsiteX2" y="connsiteY2"/>
              </a:cxn>
            </a:cxnLst>
            <a:rect l="l" t="t" r="r" b="b"/>
            <a:pathLst>
              <a:path w="2761961" h="500798">
                <a:moveTo>
                  <a:pt x="0" y="56770"/>
                </a:moveTo>
                <a:cubicBezTo>
                  <a:pt x="458106" y="10887"/>
                  <a:pt x="916213" y="-34996"/>
                  <a:pt x="1376540" y="39009"/>
                </a:cubicBezTo>
                <a:cubicBezTo>
                  <a:pt x="1836867" y="113014"/>
                  <a:pt x="2761961" y="500798"/>
                  <a:pt x="2761961" y="500798"/>
                </a:cubicBezTo>
              </a:path>
            </a:pathLst>
          </a:custGeom>
          <a:ln w="3175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355358" y="1295400"/>
            <a:ext cx="1092442" cy="646331"/>
          </a:xfrm>
          <a:prstGeom prst="rect">
            <a:avLst/>
          </a:prstGeom>
          <a:noFill/>
        </p:spPr>
        <p:txBody>
          <a:bodyPr wrap="none" rtlCol="0">
            <a:spAutoFit/>
          </a:bodyPr>
          <a:lstStyle/>
          <a:p>
            <a:pPr algn="ctr"/>
            <a:r>
              <a:rPr lang="en-US" dirty="0"/>
              <a:t>Introduce</a:t>
            </a:r>
          </a:p>
          <a:p>
            <a:pPr algn="ctr"/>
            <a:r>
              <a:rPr lang="en-US" dirty="0"/>
              <a:t>message</a:t>
            </a:r>
          </a:p>
        </p:txBody>
      </p:sp>
      <p:sp>
        <p:nvSpPr>
          <p:cNvPr id="3" name="Date Placeholder 2">
            <a:extLst>
              <a:ext uri="{FF2B5EF4-FFF2-40B4-BE49-F238E27FC236}">
                <a16:creationId xmlns:a16="http://schemas.microsoft.com/office/drawing/2014/main" id="{DE585FE3-578B-3B44-AE4B-B4011E3A320E}"/>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3EE1967E-2A8F-B141-BE1C-2C753753BB6C}"/>
              </a:ext>
            </a:extLst>
          </p:cNvPr>
          <p:cNvSpPr>
            <a:spLocks noGrp="1"/>
          </p:cNvSpPr>
          <p:nvPr>
            <p:ph type="sldNum" sz="quarter" idx="12"/>
          </p:nvPr>
        </p:nvSpPr>
        <p:spPr/>
        <p:txBody>
          <a:bodyPr/>
          <a:lstStyle/>
          <a:p>
            <a:fld id="{BAFC06C6-5388-EF48-9B75-F2C2BBFC0E68}" type="slidenum">
              <a:rPr lang="en-US" smtClean="0"/>
              <a:t>89</a:t>
            </a:fld>
            <a:endParaRPr lang="en-US" dirty="0"/>
          </a:p>
        </p:txBody>
      </p:sp>
    </p:spTree>
    <p:extLst>
      <p:ext uri="{BB962C8B-B14F-4D97-AF65-F5344CB8AC3E}">
        <p14:creationId xmlns:p14="http://schemas.microsoft.com/office/powerpoint/2010/main" val="1037603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Web: </a:t>
            </a:r>
            <a:r>
              <a:rPr lang="en-US" dirty="0" err="1"/>
              <a:t>recurso</a:t>
            </a:r>
            <a:r>
              <a:rPr lang="en-US" dirty="0"/>
              <a:t> </a:t>
            </a:r>
            <a:r>
              <a:rPr lang="en-US" dirty="0" err="1"/>
              <a:t>poderoso</a:t>
            </a:r>
            <a:r>
              <a:rPr lang="en-US" dirty="0"/>
              <a:t> para </a:t>
            </a:r>
            <a:r>
              <a:rPr lang="en-US" dirty="0" err="1"/>
              <a:t>investigadores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429000"/>
            <a:ext cx="8686800" cy="2727960"/>
          </a:xfrm>
        </p:spPr>
        <p:txBody>
          <a:bodyPr>
            <a:normAutofit fontScale="92500"/>
          </a:bodyPr>
          <a:lstStyle/>
          <a:p>
            <a:endParaRPr lang="en-US" dirty="0"/>
          </a:p>
          <a:p>
            <a:r>
              <a:rPr lang="en-US" dirty="0" err="1"/>
              <a:t>Poderosa</a:t>
            </a:r>
            <a:r>
              <a:rPr lang="en-US" dirty="0"/>
              <a:t> </a:t>
            </a:r>
            <a:r>
              <a:rPr lang="en-US" b="1" dirty="0"/>
              <a:t>ferramenta para </a:t>
            </a:r>
            <a:r>
              <a:rPr lang="en-US" b="1" dirty="0" err="1"/>
              <a:t>investigação</a:t>
            </a:r>
            <a:r>
              <a:rPr lang="en-US" b="1" dirty="0"/>
              <a:t> </a:t>
            </a:r>
            <a:r>
              <a:rPr lang="en-US" dirty="0"/>
              <a:t>de </a:t>
            </a:r>
            <a:r>
              <a:rPr lang="en-US" dirty="0" err="1"/>
              <a:t>suspeitos</a:t>
            </a:r>
            <a:endParaRPr lang="en-US" dirty="0"/>
          </a:p>
          <a:p>
            <a:pPr lvl="1"/>
            <a:r>
              <a:rPr lang="en-US" dirty="0" err="1"/>
              <a:t>Provas</a:t>
            </a:r>
            <a:r>
              <a:rPr lang="en-US" dirty="0"/>
              <a:t> </a:t>
            </a:r>
            <a:r>
              <a:rPr lang="en-US" dirty="0" err="1"/>
              <a:t>em</a:t>
            </a:r>
            <a:r>
              <a:rPr lang="en-US" dirty="0"/>
              <a:t> blogs, </a:t>
            </a:r>
            <a:r>
              <a:rPr lang="en-US" dirty="0" err="1"/>
              <a:t>redes</a:t>
            </a:r>
            <a:r>
              <a:rPr lang="en-US" dirty="0"/>
              <a:t> </a:t>
            </a:r>
            <a:r>
              <a:rPr lang="en-US" dirty="0" err="1"/>
              <a:t>sociais</a:t>
            </a:r>
            <a:r>
              <a:rPr lang="en-US" dirty="0"/>
              <a:t>, </a:t>
            </a:r>
            <a:r>
              <a:rPr lang="en-US" dirty="0" err="1"/>
              <a:t>actividade</a:t>
            </a:r>
            <a:r>
              <a:rPr lang="en-US" dirty="0"/>
              <a:t> de </a:t>
            </a:r>
            <a:r>
              <a:rPr lang="en-US" dirty="0" err="1"/>
              <a:t>navegação</a:t>
            </a:r>
            <a:r>
              <a:rPr lang="en-US" dirty="0"/>
              <a:t> web, etc.</a:t>
            </a:r>
          </a:p>
          <a:p>
            <a:pPr lvl="1"/>
            <a:endParaRPr lang="en-US" dirty="0"/>
          </a:p>
          <a:p>
            <a:r>
              <a:rPr lang="en-US" dirty="0" err="1"/>
              <a:t>É</a:t>
            </a:r>
            <a:r>
              <a:rPr lang="en-US" dirty="0"/>
              <a:t> a </a:t>
            </a:r>
            <a:r>
              <a:rPr lang="en-US" b="1" dirty="0"/>
              <a:t>arena</a:t>
            </a:r>
            <a:r>
              <a:rPr lang="en-US" dirty="0"/>
              <a:t> </a:t>
            </a:r>
            <a:r>
              <a:rPr lang="en-US" dirty="0" err="1"/>
              <a:t>em</a:t>
            </a:r>
            <a:r>
              <a:rPr lang="en-US" dirty="0"/>
              <a:t> que o </a:t>
            </a:r>
            <a:r>
              <a:rPr lang="en-US" dirty="0" err="1"/>
              <a:t>próprio</a:t>
            </a:r>
            <a:r>
              <a:rPr lang="en-US" dirty="0"/>
              <a:t> crime </a:t>
            </a:r>
            <a:r>
              <a:rPr lang="en-US" dirty="0" err="1"/>
              <a:t>tem</a:t>
            </a:r>
            <a:r>
              <a:rPr lang="en-US" dirty="0"/>
              <a:t> </a:t>
            </a:r>
            <a:r>
              <a:rPr lang="en-US" dirty="0" err="1"/>
              <a:t>lugar</a:t>
            </a:r>
            <a:endParaRPr lang="en-US" dirty="0"/>
          </a:p>
          <a:p>
            <a:pPr lvl="1"/>
            <a:r>
              <a:rPr lang="en-US" dirty="0" err="1"/>
              <a:t>Transacções</a:t>
            </a:r>
            <a:r>
              <a:rPr lang="en-US" dirty="0"/>
              <a:t> </a:t>
            </a:r>
            <a:r>
              <a:rPr lang="en-US" dirty="0" err="1"/>
              <a:t>ilegais</a:t>
            </a:r>
            <a:r>
              <a:rPr lang="en-US" dirty="0"/>
              <a:t>, cyber stalking, </a:t>
            </a:r>
            <a:r>
              <a:rPr lang="en-US" dirty="0" err="1"/>
              <a:t>extorsão</a:t>
            </a:r>
            <a:r>
              <a:rPr lang="en-US" dirty="0"/>
              <a:t>, </a:t>
            </a:r>
            <a:r>
              <a:rPr lang="en-US" dirty="0" err="1"/>
              <a:t>fraude</a:t>
            </a:r>
            <a:r>
              <a:rPr lang="en-US" dirty="0"/>
              <a:t>, etc.</a:t>
            </a:r>
          </a:p>
          <a:p>
            <a:endParaRPr lang="en-US" dirty="0"/>
          </a:p>
        </p:txBody>
      </p:sp>
      <p:pic>
        <p:nvPicPr>
          <p:cNvPr id="7" name="Picture 6"/>
          <p:cNvPicPr>
            <a:picLocks noChangeAspect="1"/>
          </p:cNvPicPr>
          <p:nvPr/>
        </p:nvPicPr>
        <p:blipFill>
          <a:blip r:embed="rId2"/>
          <a:stretch>
            <a:fillRect/>
          </a:stretch>
        </p:blipFill>
        <p:spPr>
          <a:xfrm>
            <a:off x="6858000" y="1371600"/>
            <a:ext cx="1676400" cy="1676400"/>
          </a:xfrm>
          <a:prstGeom prst="rect">
            <a:avLst/>
          </a:prstGeom>
        </p:spPr>
      </p:pic>
      <p:sp>
        <p:nvSpPr>
          <p:cNvPr id="9" name="Text Box 4"/>
          <p:cNvSpPr txBox="1">
            <a:spLocks noChangeArrowheads="1"/>
          </p:cNvSpPr>
          <p:nvPr/>
        </p:nvSpPr>
        <p:spPr bwMode="auto">
          <a:xfrm>
            <a:off x="838200" y="2738735"/>
            <a:ext cx="176788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err="1"/>
              <a:t>Investigadores</a:t>
            </a:r>
            <a:endParaRPr lang="en-US" sz="2000" dirty="0"/>
          </a:p>
        </p:txBody>
      </p:sp>
      <p:sp>
        <p:nvSpPr>
          <p:cNvPr id="10" name="Freeform 9"/>
          <p:cNvSpPr/>
          <p:nvPr/>
        </p:nvSpPr>
        <p:spPr>
          <a:xfrm>
            <a:off x="2905058" y="2133600"/>
            <a:ext cx="3648142" cy="278132"/>
          </a:xfrm>
          <a:custGeom>
            <a:avLst/>
            <a:gdLst>
              <a:gd name="connsiteX0" fmla="*/ 0 w 2978050"/>
              <a:gd name="connsiteY0" fmla="*/ 278132 h 278132"/>
              <a:gd name="connsiteX1" fmla="*/ 1211658 w 2978050"/>
              <a:gd name="connsiteY1" fmla="*/ 746 h 278132"/>
              <a:gd name="connsiteX2" fmla="*/ 2978050 w 2978050"/>
              <a:gd name="connsiteY2" fmla="*/ 190536 h 278132"/>
            </a:gdLst>
            <a:ahLst/>
            <a:cxnLst>
              <a:cxn ang="0">
                <a:pos x="connsiteX0" y="connsiteY0"/>
              </a:cxn>
              <a:cxn ang="0">
                <a:pos x="connsiteX1" y="connsiteY1"/>
              </a:cxn>
              <a:cxn ang="0">
                <a:pos x="connsiteX2" y="connsiteY2"/>
              </a:cxn>
            </a:cxnLst>
            <a:rect l="l" t="t" r="r" b="b"/>
            <a:pathLst>
              <a:path w="2978050" h="278132">
                <a:moveTo>
                  <a:pt x="0" y="278132"/>
                </a:moveTo>
                <a:cubicBezTo>
                  <a:pt x="357658" y="146738"/>
                  <a:pt x="715316" y="15345"/>
                  <a:pt x="1211658" y="746"/>
                </a:cubicBezTo>
                <a:cubicBezTo>
                  <a:pt x="1708000" y="-13853"/>
                  <a:pt x="2978050" y="190536"/>
                  <a:pt x="2978050" y="190536"/>
                </a:cubicBezTo>
              </a:path>
            </a:pathLst>
          </a:custGeom>
          <a:ln w="53975">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3048000" y="1524000"/>
            <a:ext cx="1321678" cy="437049"/>
          </a:xfrm>
          <a:prstGeom prst="rect">
            <a:avLst/>
          </a:prstGeom>
        </p:spPr>
      </p:pic>
      <p:pic>
        <p:nvPicPr>
          <p:cNvPr id="13" name="Picture 12"/>
          <p:cNvPicPr>
            <a:picLocks noChangeAspect="1"/>
          </p:cNvPicPr>
          <p:nvPr/>
        </p:nvPicPr>
        <p:blipFill>
          <a:blip r:embed="rId4"/>
          <a:stretch>
            <a:fillRect/>
          </a:stretch>
        </p:blipFill>
        <p:spPr>
          <a:xfrm>
            <a:off x="3886200" y="2286000"/>
            <a:ext cx="1828800" cy="542925"/>
          </a:xfrm>
          <a:prstGeom prst="rect">
            <a:avLst/>
          </a:prstGeom>
        </p:spPr>
      </p:pic>
      <p:pic>
        <p:nvPicPr>
          <p:cNvPr id="14" name="Picture 13"/>
          <p:cNvPicPr>
            <a:picLocks noChangeAspect="1"/>
          </p:cNvPicPr>
          <p:nvPr/>
        </p:nvPicPr>
        <p:blipFill>
          <a:blip r:embed="rId5"/>
          <a:stretch>
            <a:fillRect/>
          </a:stretch>
        </p:blipFill>
        <p:spPr>
          <a:xfrm>
            <a:off x="4876800" y="1651711"/>
            <a:ext cx="1080469" cy="481889"/>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1230605" y="1339847"/>
            <a:ext cx="904595" cy="1350862"/>
          </a:xfrm>
          <a:prstGeom prst="rect">
            <a:avLst/>
          </a:prstGeom>
        </p:spPr>
      </p:pic>
      <p:sp>
        <p:nvSpPr>
          <p:cNvPr id="3" name="Date Placeholder 2">
            <a:extLst>
              <a:ext uri="{FF2B5EF4-FFF2-40B4-BE49-F238E27FC236}">
                <a16:creationId xmlns:a16="http://schemas.microsoft.com/office/drawing/2014/main" id="{C1B4167D-907D-994D-8836-6584729CB4BF}"/>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A76C085D-5A30-DE40-B530-AA3D1AAAED7A}"/>
              </a:ext>
            </a:extLst>
          </p:cNvPr>
          <p:cNvSpPr>
            <a:spLocks noGrp="1"/>
          </p:cNvSpPr>
          <p:nvPr>
            <p:ph type="sldNum" sz="quarter" idx="12"/>
          </p:nvPr>
        </p:nvSpPr>
        <p:spPr/>
        <p:txBody>
          <a:bodyPr/>
          <a:lstStyle/>
          <a:p>
            <a:fld id="{BAFC06C6-5388-EF48-9B75-F2C2BBFC0E68}" type="slidenum">
              <a:rPr lang="en-US" smtClean="0"/>
              <a:t>9</a:t>
            </a:fld>
            <a:endParaRPr lang="en-US" dirty="0"/>
          </a:p>
        </p:txBody>
      </p:sp>
    </p:spTree>
    <p:extLst>
      <p:ext uri="{BB962C8B-B14F-4D97-AF65-F5344CB8AC3E}">
        <p14:creationId xmlns:p14="http://schemas.microsoft.com/office/powerpoint/2010/main" val="987829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Exemplo</a:t>
            </a:r>
            <a:r>
              <a:rPr lang="en-US" dirty="0"/>
              <a:t> de </a:t>
            </a:r>
            <a:r>
              <a:rPr lang="en-US" dirty="0" err="1"/>
              <a:t>serviço</a:t>
            </a:r>
            <a:r>
              <a:rPr lang="en-US" dirty="0"/>
              <a:t> </a:t>
            </a:r>
            <a:r>
              <a:rPr lang="en-US" dirty="0" err="1"/>
              <a:t>oculto</a:t>
            </a:r>
            <a:endParaRPr lang="en-US" dirty="0"/>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43" name="Left-Up Arrow 42"/>
          <p:cNvSpPr/>
          <p:nvPr/>
        </p:nvSpPr>
        <p:spPr>
          <a:xfrm>
            <a:off x="6092217" y="3775619"/>
            <a:ext cx="2683293" cy="1683485"/>
          </a:xfrm>
          <a:prstGeom prst="leftUpArrow">
            <a:avLst>
              <a:gd name="adj1" fmla="val 8782"/>
              <a:gd name="adj2" fmla="val 11362"/>
              <a:gd name="adj3" fmla="val 11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eft-Right Arrow 50"/>
          <p:cNvSpPr/>
          <p:nvPr/>
        </p:nvSpPr>
        <p:spPr>
          <a:xfrm rot="21410273">
            <a:off x="3659890" y="4956732"/>
            <a:ext cx="1542680" cy="3820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551FB604-995B-4940-A857-3EE1DE91721C}"/>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BB99B954-5A28-3946-8915-503C201CDCB9}"/>
              </a:ext>
            </a:extLst>
          </p:cNvPr>
          <p:cNvSpPr>
            <a:spLocks noGrp="1"/>
          </p:cNvSpPr>
          <p:nvPr>
            <p:ph type="sldNum" sz="quarter" idx="12"/>
          </p:nvPr>
        </p:nvSpPr>
        <p:spPr/>
        <p:txBody>
          <a:bodyPr/>
          <a:lstStyle/>
          <a:p>
            <a:fld id="{BAFC06C6-5388-EF48-9B75-F2C2BBFC0E68}" type="slidenum">
              <a:rPr lang="en-US" smtClean="0"/>
              <a:t>90</a:t>
            </a:fld>
            <a:endParaRPr lang="en-US" dirty="0"/>
          </a:p>
        </p:txBody>
      </p:sp>
    </p:spTree>
    <p:extLst>
      <p:ext uri="{BB962C8B-B14F-4D97-AF65-F5344CB8AC3E}">
        <p14:creationId xmlns:p14="http://schemas.microsoft.com/office/powerpoint/2010/main" val="34634992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flux</a:t>
            </a:r>
          </a:p>
        </p:txBody>
      </p:sp>
      <p:sp>
        <p:nvSpPr>
          <p:cNvPr id="5" name="TextBox 4"/>
          <p:cNvSpPr txBox="1"/>
          <p:nvPr/>
        </p:nvSpPr>
        <p:spPr>
          <a:xfrm>
            <a:off x="7333864" y="2500259"/>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325597"/>
            <a:ext cx="1587294" cy="461665"/>
          </a:xfrm>
          <a:prstGeom prst="rect">
            <a:avLst/>
          </a:prstGeom>
          <a:noFill/>
        </p:spPr>
        <p:txBody>
          <a:bodyPr wrap="none" rtlCol="0">
            <a:spAutoFit/>
          </a:bodyPr>
          <a:lstStyle/>
          <a:p>
            <a:r>
              <a:rPr lang="en-US" sz="2400" dirty="0" err="1"/>
              <a:t>Botmaster</a:t>
            </a:r>
            <a:endParaRPr lang="en-US" sz="2400" dirty="0"/>
          </a:p>
        </p:txBody>
      </p:sp>
      <p:cxnSp>
        <p:nvCxnSpPr>
          <p:cNvPr id="7" name="Straight Connector 6"/>
          <p:cNvCxnSpPr>
            <a:stCxn id="19" idx="2"/>
          </p:cNvCxnSpPr>
          <p:nvPr/>
        </p:nvCxnSpPr>
        <p:spPr>
          <a:xfrm flipH="1">
            <a:off x="3812267" y="2046061"/>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9" idx="2"/>
          </p:cNvCxnSpPr>
          <p:nvPr/>
        </p:nvCxnSpPr>
        <p:spPr>
          <a:xfrm>
            <a:off x="4528230" y="20460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6" y="4727003"/>
            <a:ext cx="4388521"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flipH="1">
            <a:off x="2284534" y="4727003"/>
            <a:ext cx="2552463"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flipH="1">
            <a:off x="3208173" y="4727003"/>
            <a:ext cx="1628824" cy="9413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flipH="1">
            <a:off x="4157611" y="4727003"/>
            <a:ext cx="679386" cy="9222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4836997" y="4727003"/>
            <a:ext cx="180864"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4836997" y="4727003"/>
            <a:ext cx="1125262"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4836997" y="4727003"/>
            <a:ext cx="2043291"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4836997" y="4727003"/>
            <a:ext cx="2961320"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4836997" y="4727003"/>
            <a:ext cx="3879352" cy="8786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flipH="1">
            <a:off x="1366504" y="4727003"/>
            <a:ext cx="3470493" cy="102847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599" y="10668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20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180"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209"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238"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267"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296"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8325"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354"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4383"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2415"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51"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17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0" name="Straight Connector 59"/>
          <p:cNvCxnSpPr>
            <a:stCxn id="19" idx="2"/>
          </p:cNvCxnSpPr>
          <p:nvPr/>
        </p:nvCxnSpPr>
        <p:spPr>
          <a:xfrm>
            <a:off x="4528230" y="2046061"/>
            <a:ext cx="2346448" cy="674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9" idx="2"/>
          </p:cNvCxnSpPr>
          <p:nvPr/>
        </p:nvCxnSpPr>
        <p:spPr>
          <a:xfrm flipH="1">
            <a:off x="2284533" y="2046061"/>
            <a:ext cx="2243697" cy="8657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0460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23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6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14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75" name="TextBox 74"/>
          <p:cNvSpPr txBox="1"/>
          <p:nvPr/>
        </p:nvSpPr>
        <p:spPr>
          <a:xfrm>
            <a:off x="54330" y="3308948"/>
            <a:ext cx="1402948" cy="369332"/>
          </a:xfrm>
          <a:prstGeom prst="rect">
            <a:avLst/>
          </a:prstGeom>
          <a:noFill/>
        </p:spPr>
        <p:txBody>
          <a:bodyPr wrap="none" rtlCol="0">
            <a:spAutoFit/>
          </a:bodyPr>
          <a:lstStyle/>
          <a:p>
            <a:r>
              <a:rPr lang="en-US" dirty="0"/>
              <a:t>12.34.56.78</a:t>
            </a:r>
          </a:p>
        </p:txBody>
      </p:sp>
      <p:sp>
        <p:nvSpPr>
          <p:cNvPr id="76" name="TextBox 75"/>
          <p:cNvSpPr txBox="1"/>
          <p:nvPr/>
        </p:nvSpPr>
        <p:spPr>
          <a:xfrm>
            <a:off x="1844002" y="3308948"/>
            <a:ext cx="889987" cy="369332"/>
          </a:xfrm>
          <a:prstGeom prst="rect">
            <a:avLst/>
          </a:prstGeom>
          <a:noFill/>
        </p:spPr>
        <p:txBody>
          <a:bodyPr wrap="none" rtlCol="0">
            <a:spAutoFit/>
          </a:bodyPr>
          <a:lstStyle/>
          <a:p>
            <a:r>
              <a:rPr lang="en-US" dirty="0"/>
              <a:t>6.4.2.0</a:t>
            </a:r>
          </a:p>
        </p:txBody>
      </p:sp>
      <p:sp>
        <p:nvSpPr>
          <p:cNvPr id="77" name="TextBox 76"/>
          <p:cNvSpPr txBox="1"/>
          <p:nvPr/>
        </p:nvSpPr>
        <p:spPr>
          <a:xfrm>
            <a:off x="3131527" y="3308948"/>
            <a:ext cx="1274708" cy="369332"/>
          </a:xfrm>
          <a:prstGeom prst="rect">
            <a:avLst/>
          </a:prstGeom>
          <a:noFill/>
        </p:spPr>
        <p:txBody>
          <a:bodyPr wrap="none" rtlCol="0">
            <a:spAutoFit/>
          </a:bodyPr>
          <a:lstStyle/>
          <a:p>
            <a:r>
              <a:rPr lang="en-US" dirty="0"/>
              <a:t>31.64.7.22</a:t>
            </a:r>
          </a:p>
        </p:txBody>
      </p:sp>
      <p:sp>
        <p:nvSpPr>
          <p:cNvPr id="78" name="TextBox 77"/>
          <p:cNvSpPr txBox="1"/>
          <p:nvPr/>
        </p:nvSpPr>
        <p:spPr>
          <a:xfrm>
            <a:off x="4851909" y="3308948"/>
            <a:ext cx="1274708" cy="369332"/>
          </a:xfrm>
          <a:prstGeom prst="rect">
            <a:avLst/>
          </a:prstGeom>
          <a:noFill/>
        </p:spPr>
        <p:txBody>
          <a:bodyPr wrap="none" rtlCol="0">
            <a:spAutoFit/>
          </a:bodyPr>
          <a:lstStyle/>
          <a:p>
            <a:r>
              <a:rPr lang="en-US" dirty="0"/>
              <a:t>245.9.1.43</a:t>
            </a:r>
          </a:p>
        </p:txBody>
      </p:sp>
      <p:sp>
        <p:nvSpPr>
          <p:cNvPr id="79" name="TextBox 78"/>
          <p:cNvSpPr txBox="1"/>
          <p:nvPr/>
        </p:nvSpPr>
        <p:spPr>
          <a:xfrm>
            <a:off x="6407948" y="3308948"/>
            <a:ext cx="1274708" cy="369332"/>
          </a:xfrm>
          <a:prstGeom prst="rect">
            <a:avLst/>
          </a:prstGeom>
          <a:noFill/>
        </p:spPr>
        <p:txBody>
          <a:bodyPr wrap="none" rtlCol="0">
            <a:spAutoFit/>
          </a:bodyPr>
          <a:lstStyle/>
          <a:p>
            <a:r>
              <a:rPr lang="en-US" dirty="0"/>
              <a:t>98.102.8.1</a:t>
            </a:r>
          </a:p>
        </p:txBody>
      </p:sp>
      <p:sp>
        <p:nvSpPr>
          <p:cNvPr id="87" name="TextBox 86"/>
          <p:cNvSpPr txBox="1"/>
          <p:nvPr/>
        </p:nvSpPr>
        <p:spPr>
          <a:xfrm>
            <a:off x="3246754" y="4265338"/>
            <a:ext cx="3180486" cy="461665"/>
          </a:xfrm>
          <a:prstGeom prst="rect">
            <a:avLst/>
          </a:prstGeom>
          <a:noFill/>
        </p:spPr>
        <p:txBody>
          <a:bodyPr wrap="none" rtlCol="0">
            <a:spAutoFit/>
          </a:bodyPr>
          <a:lstStyle/>
          <a:p>
            <a:r>
              <a:rPr lang="en-US" sz="2400" b="1" dirty="0">
                <a:solidFill>
                  <a:schemeClr val="accent1"/>
                </a:solidFill>
              </a:rPr>
              <a:t>www.my-botnet.com</a:t>
            </a:r>
          </a:p>
        </p:txBody>
      </p:sp>
      <p:cxnSp>
        <p:nvCxnSpPr>
          <p:cNvPr id="109" name="Straight Connector 108"/>
          <p:cNvCxnSpPr>
            <a:stCxn id="79" idx="2"/>
            <a:endCxn id="87" idx="0"/>
          </p:cNvCxnSpPr>
          <p:nvPr/>
        </p:nvCxnSpPr>
        <p:spPr>
          <a:xfrm flipH="1">
            <a:off x="4836997" y="3678280"/>
            <a:ext cx="2208305" cy="587058"/>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12" name="Group 111"/>
          <p:cNvGrpSpPr/>
          <p:nvPr/>
        </p:nvGrpSpPr>
        <p:grpSpPr>
          <a:xfrm flipH="1">
            <a:off x="5956649" y="4748768"/>
            <a:ext cx="3033352" cy="1463297"/>
            <a:chOff x="1219200" y="4876799"/>
            <a:chExt cx="5181605" cy="1384995"/>
          </a:xfrm>
        </p:grpSpPr>
        <p:sp>
          <p:nvSpPr>
            <p:cNvPr id="113" name="Rectangular Callout 112"/>
            <p:cNvSpPr/>
            <p:nvPr/>
          </p:nvSpPr>
          <p:spPr>
            <a:xfrm>
              <a:off x="1219200" y="4876799"/>
              <a:ext cx="5181602" cy="1384995"/>
            </a:xfrm>
            <a:prstGeom prst="wedgeRectCallout">
              <a:avLst>
                <a:gd name="adj1" fmla="val 37057"/>
                <a:gd name="adj2" fmla="val -99686"/>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4" name="TextBox 113"/>
            <p:cNvSpPr txBox="1"/>
            <p:nvPr/>
          </p:nvSpPr>
          <p:spPr>
            <a:xfrm>
              <a:off x="1219203" y="4928315"/>
              <a:ext cx="5181602" cy="131088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Muda DNS</a:t>
              </a:r>
              <a:r>
                <a:rPr kumimoji="0" lang="en-US" sz="2800" b="0" i="0" u="none" strike="noStrike" kern="0" cap="none" spc="0" normalizeH="0" baseline="0" noProof="0" dirty="0">
                  <a:ln>
                    <a:noFill/>
                  </a:ln>
                  <a:solidFill>
                    <a:sysClr val="window" lastClr="FFFFFF"/>
                  </a:solidFill>
                  <a:effectLst/>
                  <a:uLnTx/>
                  <a:uFillTx/>
                  <a:sym typeface="Wingdings" pitchFamily="2" charset="2"/>
                </a:rPr>
                <a:t>IP mapping</a:t>
              </a:r>
              <a:r>
                <a:rPr kumimoji="0" lang="en-US" sz="2800" b="0" i="0" u="none" strike="noStrike" kern="0" cap="none" spc="0" normalizeH="0" noProof="0" dirty="0">
                  <a:ln>
                    <a:noFill/>
                  </a:ln>
                  <a:solidFill>
                    <a:sysClr val="window" lastClr="FFFFFF"/>
                  </a:solidFill>
                  <a:effectLst/>
                  <a:uLnTx/>
                  <a:uFillTx/>
                  <a:sym typeface="Wingdings" pitchFamily="2" charset="2"/>
                </a:rPr>
                <a:t> a </a:t>
              </a:r>
              <a:r>
                <a:rPr kumimoji="0" lang="en-US" sz="2800" b="0" i="0" u="none" strike="noStrike" kern="0" cap="none" spc="0" normalizeH="0" noProof="0" dirty="0" err="1">
                  <a:ln>
                    <a:noFill/>
                  </a:ln>
                  <a:solidFill>
                    <a:sysClr val="window" lastClr="FFFFFF"/>
                  </a:solidFill>
                  <a:effectLst/>
                  <a:uLnTx/>
                  <a:uFillTx/>
                  <a:sym typeface="Wingdings" pitchFamily="2" charset="2"/>
                </a:rPr>
                <a:t>cada</a:t>
              </a:r>
              <a:r>
                <a:rPr kumimoji="0" lang="en-US" sz="2800" b="0" i="0" u="none" strike="noStrike" kern="0" cap="none" spc="0" normalizeH="0" noProof="0" dirty="0">
                  <a:ln>
                    <a:noFill/>
                  </a:ln>
                  <a:solidFill>
                    <a:sysClr val="window" lastClr="FFFFFF"/>
                  </a:solidFill>
                  <a:effectLst/>
                  <a:uLnTx/>
                  <a:uFillTx/>
                  <a:sym typeface="Wingdings" pitchFamily="2" charset="2"/>
                </a:rPr>
                <a:t> 10 </a:t>
              </a:r>
              <a:r>
                <a:rPr kumimoji="0" lang="en-US" sz="2800" b="0" i="0" u="none" strike="noStrike" kern="0" cap="none" spc="0" normalizeH="0" noProof="0" dirty="0" err="1">
                  <a:ln>
                    <a:noFill/>
                  </a:ln>
                  <a:solidFill>
                    <a:sysClr val="window" lastClr="FFFFFF"/>
                  </a:solidFill>
                  <a:effectLst/>
                  <a:uLnTx/>
                  <a:uFillTx/>
                  <a:sym typeface="Wingdings" pitchFamily="2" charset="2"/>
                </a:rPr>
                <a:t>segundos</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22" name="Footer Placeholder 21"/>
          <p:cNvSpPr>
            <a:spLocks noGrp="1"/>
          </p:cNvSpPr>
          <p:nvPr>
            <p:ph type="ftr" sz="quarter" idx="11"/>
          </p:nvPr>
        </p:nvSpPr>
        <p:spPr/>
        <p:txBody>
          <a:bodyPr/>
          <a:lstStyle/>
          <a:p>
            <a:r>
              <a:rPr lang="en-US"/>
              <a:t>Cibercrime - Nuno Santos</a:t>
            </a:r>
            <a:endParaRPr lang="en-US" dirty="0"/>
          </a:p>
        </p:txBody>
      </p:sp>
      <p:sp>
        <p:nvSpPr>
          <p:cNvPr id="3" name="Date Placeholder 2">
            <a:extLst>
              <a:ext uri="{FF2B5EF4-FFF2-40B4-BE49-F238E27FC236}">
                <a16:creationId xmlns:a16="http://schemas.microsoft.com/office/drawing/2014/main" id="{00E7BF4A-7061-3A42-9ED7-0025A2180947}"/>
              </a:ext>
            </a:extLst>
          </p:cNvPr>
          <p:cNvSpPr>
            <a:spLocks noGrp="1"/>
          </p:cNvSpPr>
          <p:nvPr>
            <p:ph type="dt" sz="half" idx="10"/>
          </p:nvPr>
        </p:nvSpPr>
        <p:spPr/>
        <p:txBody>
          <a:bodyPr/>
          <a:lstStyle/>
          <a:p>
            <a:r>
              <a:rPr lang="en-US"/>
              <a:t>2019</a:t>
            </a:r>
            <a:endParaRPr lang="en-US" dirty="0"/>
          </a:p>
        </p:txBody>
      </p:sp>
      <p:sp>
        <p:nvSpPr>
          <p:cNvPr id="4" name="Slide Number Placeholder 3">
            <a:extLst>
              <a:ext uri="{FF2B5EF4-FFF2-40B4-BE49-F238E27FC236}">
                <a16:creationId xmlns:a16="http://schemas.microsoft.com/office/drawing/2014/main" id="{5E2397DC-2716-B84B-B163-438E318B7BC8}"/>
              </a:ext>
            </a:extLst>
          </p:cNvPr>
          <p:cNvSpPr>
            <a:spLocks noGrp="1"/>
          </p:cNvSpPr>
          <p:nvPr>
            <p:ph type="sldNum" sz="quarter" idx="12"/>
          </p:nvPr>
        </p:nvSpPr>
        <p:spPr/>
        <p:txBody>
          <a:bodyPr/>
          <a:lstStyle/>
          <a:p>
            <a:fld id="{BAFC06C6-5388-EF48-9B75-F2C2BBFC0E68}" type="slidenum">
              <a:rPr lang="en-US" smtClean="0"/>
              <a:t>91</a:t>
            </a:fld>
            <a:endParaRPr lang="en-US" dirty="0"/>
          </a:p>
        </p:txBody>
      </p:sp>
    </p:spTree>
    <p:extLst>
      <p:ext uri="{BB962C8B-B14F-4D97-AF65-F5344CB8AC3E}">
        <p14:creationId xmlns:p14="http://schemas.microsoft.com/office/powerpoint/2010/main" val="14257811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flux IP addresses used by a bot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Example of IP addresses that are rotated in seconds against the same domain:</a:t>
            </a:r>
          </a:p>
          <a:p>
            <a:endParaRPr lang="en-US" dirty="0"/>
          </a:p>
        </p:txBody>
      </p:sp>
      <p:sp>
        <p:nvSpPr>
          <p:cNvPr id="7" name="Rectangle 6"/>
          <p:cNvSpPr/>
          <p:nvPr/>
        </p:nvSpPr>
        <p:spPr>
          <a:xfrm>
            <a:off x="3048000" y="2209800"/>
            <a:ext cx="3200400" cy="3970318"/>
          </a:xfrm>
          <a:prstGeom prst="rect">
            <a:avLst/>
          </a:prstGeom>
          <a:ln>
            <a:solidFill>
              <a:srgbClr val="000000"/>
            </a:solidFill>
          </a:ln>
        </p:spPr>
        <p:txBody>
          <a:bodyPr wrap="square">
            <a:spAutoFit/>
          </a:bodyPr>
          <a:lstStyle/>
          <a:p>
            <a:r>
              <a:rPr lang="en-US" dirty="0"/>
              <a:t>[QUESTION] Website name:</a:t>
            </a:r>
          </a:p>
          <a:p>
            <a:r>
              <a:rPr lang="en-US" dirty="0" err="1">
                <a:solidFill>
                  <a:srgbClr val="163CFF"/>
                </a:solidFill>
              </a:rPr>
              <a:t>www.lijg.ru</a:t>
            </a:r>
            <a:endParaRPr lang="en-US" dirty="0">
              <a:solidFill>
                <a:srgbClr val="163CFF"/>
              </a:solidFill>
            </a:endParaRPr>
          </a:p>
          <a:p>
            <a:endParaRPr lang="en-US" dirty="0"/>
          </a:p>
          <a:p>
            <a:r>
              <a:rPr lang="en-US" dirty="0"/>
              <a:t>[ANSWER] IP Addresses:</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68.124.161.76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69.14.27.151</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70.251.45.186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71.12.89.105</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71.235.251.99</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75.11.10.101</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75.75.104.133</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97.104.40.246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173.16.99.131</a:t>
            </a:r>
          </a:p>
          <a:p>
            <a:r>
              <a:rPr lang="nl-NL" dirty="0"/>
              <a:t>…………………</a:t>
            </a:r>
            <a:endParaRPr lang="en-US" dirty="0"/>
          </a:p>
        </p:txBody>
      </p:sp>
      <p:sp>
        <p:nvSpPr>
          <p:cNvPr id="3" name="Date Placeholder 2">
            <a:extLst>
              <a:ext uri="{FF2B5EF4-FFF2-40B4-BE49-F238E27FC236}">
                <a16:creationId xmlns:a16="http://schemas.microsoft.com/office/drawing/2014/main" id="{744860E3-641C-DE44-A680-76D557644DF8}"/>
              </a:ext>
            </a:extLst>
          </p:cNvPr>
          <p:cNvSpPr>
            <a:spLocks noGrp="1"/>
          </p:cNvSpPr>
          <p:nvPr>
            <p:ph type="dt" sz="half" idx="10"/>
          </p:nvPr>
        </p:nvSpPr>
        <p:spPr/>
        <p:txBody>
          <a:bodyPr/>
          <a:lstStyle/>
          <a:p>
            <a:r>
              <a:rPr lang="en-US"/>
              <a:t>2019</a:t>
            </a:r>
            <a:endParaRPr lang="en-US" dirty="0"/>
          </a:p>
        </p:txBody>
      </p:sp>
      <p:sp>
        <p:nvSpPr>
          <p:cNvPr id="5" name="Slide Number Placeholder 4">
            <a:extLst>
              <a:ext uri="{FF2B5EF4-FFF2-40B4-BE49-F238E27FC236}">
                <a16:creationId xmlns:a16="http://schemas.microsoft.com/office/drawing/2014/main" id="{485828A4-61E4-5C48-AEA0-9C81A1FFAF30}"/>
              </a:ext>
            </a:extLst>
          </p:cNvPr>
          <p:cNvSpPr>
            <a:spLocks noGrp="1"/>
          </p:cNvSpPr>
          <p:nvPr>
            <p:ph type="sldNum" sz="quarter" idx="12"/>
          </p:nvPr>
        </p:nvSpPr>
        <p:spPr/>
        <p:txBody>
          <a:bodyPr/>
          <a:lstStyle/>
          <a:p>
            <a:fld id="{BAFC06C6-5388-EF48-9B75-F2C2BBFC0E68}" type="slidenum">
              <a:rPr lang="en-US" smtClean="0"/>
              <a:t>92</a:t>
            </a:fld>
            <a:endParaRPr lang="en-US" dirty="0"/>
          </a:p>
        </p:txBody>
      </p:sp>
    </p:spTree>
    <p:extLst>
      <p:ext uri="{BB962C8B-B14F-4D97-AF65-F5344CB8AC3E}">
        <p14:creationId xmlns:p14="http://schemas.microsoft.com/office/powerpoint/2010/main" val="21665084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12887</TotalTime>
  <Words>5278</Words>
  <Application>Microsoft Macintosh PowerPoint</Application>
  <PresentationFormat>On-screen Show (4:3)</PresentationFormat>
  <Paragraphs>1135</Paragraphs>
  <Slides>92</Slides>
  <Notes>26</Notes>
  <HiddenSlides>11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92</vt:i4>
      </vt:variant>
    </vt:vector>
  </HeadingPairs>
  <TitlesOfParts>
    <vt:vector size="104" baseType="lpstr">
      <vt:lpstr>ＭＳ Ｐゴシック</vt:lpstr>
      <vt:lpstr>Arial</vt:lpstr>
      <vt:lpstr>Calibri</vt:lpstr>
      <vt:lpstr>Gill Sans MT</vt:lpstr>
      <vt:lpstr>Lucida Sans</vt:lpstr>
      <vt:lpstr>Tahoma</vt:lpstr>
      <vt:lpstr>Tw Cen MT</vt:lpstr>
      <vt:lpstr>Verdana</vt:lpstr>
      <vt:lpstr>Wingdings</vt:lpstr>
      <vt:lpstr>Wingdings 2</vt:lpstr>
      <vt:lpstr>Wingdings 3</vt:lpstr>
      <vt:lpstr>santos_theme</vt:lpstr>
      <vt:lpstr>Cibercrime  Instrumentos do Cibercrime</vt:lpstr>
      <vt:lpstr>Cibercrime</vt:lpstr>
      <vt:lpstr>Exemplos de cibercrime</vt:lpstr>
      <vt:lpstr>Cibercrime in Portugal: Lei do Cibercrime</vt:lpstr>
      <vt:lpstr>Evolução do cibercrime</vt:lpstr>
      <vt:lpstr>Principais instrumentos do cibercrime</vt:lpstr>
      <vt:lpstr>Deep Web</vt:lpstr>
      <vt:lpstr>A Web: Recurso ponderoso para cibercriminosos</vt:lpstr>
      <vt:lpstr>A Web: recurso poderoso para investigadores</vt:lpstr>
      <vt:lpstr>A Web e a analogia do iceberg</vt:lpstr>
      <vt:lpstr>A Web de superfície</vt:lpstr>
      <vt:lpstr>Como funciona um motor de busca convencional</vt:lpstr>
      <vt:lpstr>Crawling da Web: A partir de páginas seminais</vt:lpstr>
      <vt:lpstr>Google hacking</vt:lpstr>
      <vt:lpstr>Exmplos: Pesquisar tipos de ficheiros sensíveis</vt:lpstr>
      <vt:lpstr>Exemplo: Encontrar servidores expostos</vt:lpstr>
      <vt:lpstr>Exemplo: Encontrar webcams expostas</vt:lpstr>
      <vt:lpstr>Google hacking: Livros inteiros sobre isto</vt:lpstr>
      <vt:lpstr>Deep Web</vt:lpstr>
      <vt:lpstr>Há conteúdo que não pode ser encontrado seguindo os URL</vt:lpstr>
      <vt:lpstr>Noutros casos não dá para seguir o URL</vt:lpstr>
      <vt:lpstr>Motores de busca especializados</vt:lpstr>
      <vt:lpstr>Um motor de busca especialmente interessante</vt:lpstr>
      <vt:lpstr>Como é que o Shodan funciona?</vt:lpstr>
      <vt:lpstr>Coisas surpreendentes que podemos encontrar</vt:lpstr>
      <vt:lpstr>Mais no fundo encontramos a Dark Web</vt:lpstr>
      <vt:lpstr>Dark Web: marketplace de actividades ilícitas</vt:lpstr>
      <vt:lpstr>Principais instrumentos do cibercrime</vt:lpstr>
      <vt:lpstr>Anonimato online</vt:lpstr>
      <vt:lpstr>Porquê ser anónimo na Internet?</vt:lpstr>
      <vt:lpstr>Na Internet é difícil ser totalmente anónimo</vt:lpstr>
      <vt:lpstr>Exemplo da dificuldade de ser anónimo</vt:lpstr>
      <vt:lpstr>Browser fingerprinting</vt:lpstr>
      <vt:lpstr>http://amiunique.org</vt:lpstr>
      <vt:lpstr>Results on my browser</vt:lpstr>
      <vt:lpstr>Perceber os detalhes desta identificação</vt:lpstr>
      <vt:lpstr>Anonymity systems</vt:lpstr>
      <vt:lpstr>Tipos de anonimato</vt:lpstr>
      <vt:lpstr>Quantificar o anonimato</vt:lpstr>
      <vt:lpstr>Exemplo em que não existe anonimato</vt:lpstr>
      <vt:lpstr>Abordagem básica: Proxies de anonimização</vt:lpstr>
      <vt:lpstr>Investigação de proxies de anonimato</vt:lpstr>
      <vt:lpstr>Investigação de proxies de anonimato</vt:lpstr>
      <vt:lpstr>Investigação de proxies de anonimato</vt:lpstr>
      <vt:lpstr>Mesmas propriedades para qualquer proxy</vt:lpstr>
      <vt:lpstr>Aumentar protecção: Anonimato adora companhia</vt:lpstr>
      <vt:lpstr>Rede de anonimato</vt:lpstr>
      <vt:lpstr>Protocolos de onion routing</vt:lpstr>
      <vt:lpstr>Estabelecimento do caminho</vt:lpstr>
      <vt:lpstr>Route establishment in basic onion routing</vt:lpstr>
      <vt:lpstr>Route establishment in basic onion routing</vt:lpstr>
      <vt:lpstr>Route establishment in basic onion routing</vt:lpstr>
      <vt:lpstr>Route establishment in basic onion routing</vt:lpstr>
      <vt:lpstr>Tor: A 2a geração de onion routing</vt:lpstr>
      <vt:lpstr>Tor circuit</vt:lpstr>
      <vt:lpstr>Serviços ocultos</vt:lpstr>
      <vt:lpstr>Tor e serviços ocultos estão na base da Dark Web</vt:lpstr>
      <vt:lpstr>Principais instrumentos do cibercrime</vt:lpstr>
      <vt:lpstr>Botnets</vt:lpstr>
      <vt:lpstr>Botnets: ameaças de segurança</vt:lpstr>
      <vt:lpstr>O que é uma botnet?</vt:lpstr>
      <vt:lpstr>DDoS attacks</vt:lpstr>
      <vt:lpstr>Ataques Distributed Denial-of-Service (DDoS)</vt:lpstr>
      <vt:lpstr>Ataques DDoS no mundo real</vt:lpstr>
      <vt:lpstr>Lançar ataques DDoS usando uma botnet</vt:lpstr>
      <vt:lpstr>Botnet activities</vt:lpstr>
      <vt:lpstr>Porque são instrumentos tão poderosos?</vt:lpstr>
      <vt:lpstr>Quão fácil é construir uma botnet?</vt:lpstr>
      <vt:lpstr>Botnet: Mercado global</vt:lpstr>
      <vt:lpstr>Recrutamente na botnet: The big picture</vt:lpstr>
      <vt:lpstr>Métodos para infectar botnet nodes</vt:lpstr>
      <vt:lpstr>Trends in botnet design</vt:lpstr>
      <vt:lpstr>Técnicas de protecção das botnets</vt:lpstr>
      <vt:lpstr>Arquitectura C&amp;C centralizada</vt:lpstr>
      <vt:lpstr>Arquitectura C&amp;C centralizada: Canais IRC</vt:lpstr>
      <vt:lpstr>Usar HTTP</vt:lpstr>
      <vt:lpstr>Serviços Web</vt:lpstr>
      <vt:lpstr>P2P Botnets</vt:lpstr>
      <vt:lpstr>P2P Botnets</vt:lpstr>
      <vt:lpstr>Principais instrumentos do cibercrime</vt:lpstr>
      <vt:lpstr>Conclusions</vt:lpstr>
      <vt:lpstr>Conclusions</vt:lpstr>
      <vt:lpstr>Conclusões</vt:lpstr>
      <vt:lpstr>BACKUP</vt:lpstr>
      <vt:lpstr>Exemplo de serviço oculto</vt:lpstr>
      <vt:lpstr>Exemplo de serviço oculto</vt:lpstr>
      <vt:lpstr>Exemplo de serviço oculto</vt:lpstr>
      <vt:lpstr>Exemplo de serviço oculto</vt:lpstr>
      <vt:lpstr>Exemplo de serviço oculto</vt:lpstr>
      <vt:lpstr>Exemplo de serviço oculto</vt:lpstr>
      <vt:lpstr>Fast flux</vt:lpstr>
      <vt:lpstr>Fast flux IP addresses used by a bot</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3597</cp:revision>
  <cp:lastPrinted>2019-07-09T01:35:01Z</cp:lastPrinted>
  <dcterms:created xsi:type="dcterms:W3CDTF">2012-05-28T08:58:25Z</dcterms:created>
  <dcterms:modified xsi:type="dcterms:W3CDTF">2019-07-11T22:14:38Z</dcterms:modified>
</cp:coreProperties>
</file>